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drawings/drawing1.xml" ContentType="application/vnd.openxmlformats-officedocument.drawingml.chartshapes+xml"/>
  <Override PartName="/ppt/charts/chart15.xml" ContentType="application/vnd.openxmlformats-officedocument.drawingml.chart+xml"/>
  <Override PartName="/ppt/charts/chart16.xml" ContentType="application/vnd.openxmlformats-officedocument.drawingml.chart+xml"/>
  <Override PartName="/ppt/charts/chart17.xml" ContentType="application/vnd.openxmlformats-officedocument.drawingml.chart+xml"/>
  <Override PartName="/ppt/charts/chart18.xml" ContentType="application/vnd.openxmlformats-officedocument.drawingml.chart+xml"/>
  <Override PartName="/ppt/charts/chart19.xml" ContentType="application/vnd.openxmlformats-officedocument.drawingml.chart+xml"/>
  <Override PartName="/ppt/charts/chart20.xml" ContentType="application/vnd.openxmlformats-officedocument.drawingml.chart+xml"/>
  <Override PartName="/ppt/charts/chart21.xml" ContentType="application/vnd.openxmlformats-officedocument.drawingml.chart+xml"/>
  <Override PartName="/ppt/charts/chart22.xml" ContentType="application/vnd.openxmlformats-officedocument.drawingml.chart+xml"/>
  <Override PartName="/ppt/drawings/drawing2.xml" ContentType="application/vnd.openxmlformats-officedocument.drawingml.chartshapes+xml"/>
  <Override PartName="/ppt/charts/chart2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3"/>
  </p:sldMasterIdLst>
  <p:sldIdLst>
    <p:sldId id="257" r:id="rId4"/>
    <p:sldId id="296" r:id="rId5"/>
    <p:sldId id="299" r:id="rId6"/>
    <p:sldId id="297" r:id="rId7"/>
    <p:sldId id="298" r:id="rId8"/>
    <p:sldId id="263" r:id="rId9"/>
    <p:sldId id="265" r:id="rId10"/>
    <p:sldId id="264" r:id="rId11"/>
    <p:sldId id="266" r:id="rId12"/>
    <p:sldId id="267" r:id="rId13"/>
    <p:sldId id="268" r:id="rId14"/>
    <p:sldId id="269" r:id="rId15"/>
    <p:sldId id="272" r:id="rId16"/>
    <p:sldId id="271" r:id="rId17"/>
    <p:sldId id="270" r:id="rId18"/>
    <p:sldId id="273" r:id="rId19"/>
    <p:sldId id="274" r:id="rId20"/>
    <p:sldId id="275" r:id="rId21"/>
    <p:sldId id="279" r:id="rId22"/>
    <p:sldId id="276" r:id="rId23"/>
    <p:sldId id="294" r:id="rId24"/>
    <p:sldId id="283" r:id="rId25"/>
    <p:sldId id="277" r:id="rId26"/>
    <p:sldId id="280" r:id="rId27"/>
    <p:sldId id="260" r:id="rId28"/>
    <p:sldId id="258" r:id="rId29"/>
    <p:sldId id="281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338" y="-2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1.xml"/><Relationship Id="rId21" Type="http://schemas.openxmlformats.org/officeDocument/2006/relationships/slide" Target="slides/slide18.xml"/><Relationship Id="rId34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55;&#1050;-2301\Desktop\&#1050;&#1085;&#1080;&#1075;&#1072;1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55;&#1050;-2301\Desktop\&#1050;&#1085;&#1080;&#1075;&#1072;1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55;&#1050;-2301\Desktop\&#1050;&#1085;&#1080;&#1075;&#1072;1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55;&#1050;-2301\Desktop\&#1050;&#1085;&#1080;&#1075;&#1072;1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55;&#1050;-2301\Desktop\&#1050;&#1085;&#1080;&#1075;&#1072;1.xlsx" TargetMode="Externa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55;&#1050;-2301\Desktop\&#1050;&#1085;&#1080;&#1075;&#1072;1.xlsx" TargetMode="External"/></Relationships>
</file>

<file path=ppt/charts/_rels/chart1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8.xlsx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9.xlsx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0.xlsx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1.xlsx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2.xlsx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3.xlsx"/></Relationships>
</file>

<file path=ppt/charts/_rels/chart2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4.xlsx"/></Relationships>
</file>

<file path=ppt/charts/_rels/chart2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5.xlsx"/></Relationships>
</file>

<file path=ppt/charts/_rels/chart2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16.xlsx"/></Relationships>
</file>

<file path=ppt/charts/_rels/chart2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2.320674719978285E-2"/>
          <c:y val="0.13851377952755903"/>
          <c:w val="0.95358650560043434"/>
          <c:h val="0.7464611011196844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Лист1!$C$2</c:f>
              <c:strCache>
                <c:ptCount val="1"/>
                <c:pt idx="0">
                  <c:v>2012-2013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</c:spPr>
          <c:invertIfNegative val="0"/>
          <c:dLbls>
            <c:txPr>
              <a:bodyPr/>
              <a:lstStyle/>
              <a:p>
                <a:pPr>
                  <a:defRPr sz="11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Лист1!$B$3:$B$6</c:f>
              <c:strCache>
                <c:ptCount val="4"/>
                <c:pt idx="0">
                  <c:v>2-4 классы</c:v>
                </c:pt>
                <c:pt idx="1">
                  <c:v>5-9 классы</c:v>
                </c:pt>
                <c:pt idx="2">
                  <c:v>10-11 классы</c:v>
                </c:pt>
                <c:pt idx="3">
                  <c:v>По школе</c:v>
                </c:pt>
              </c:strCache>
            </c:strRef>
          </c:cat>
          <c:val>
            <c:numRef>
              <c:f>Лист1!$C$3:$C$6</c:f>
              <c:numCache>
                <c:formatCode>General</c:formatCode>
                <c:ptCount val="4"/>
                <c:pt idx="0">
                  <c:v>54.9</c:v>
                </c:pt>
                <c:pt idx="1">
                  <c:v>36.200000000000003</c:v>
                </c:pt>
                <c:pt idx="2">
                  <c:v>49.3</c:v>
                </c:pt>
                <c:pt idx="3">
                  <c:v>44.5</c:v>
                </c:pt>
              </c:numCache>
            </c:numRef>
          </c:val>
        </c:ser>
        <c:ser>
          <c:idx val="1"/>
          <c:order val="1"/>
          <c:tx>
            <c:strRef>
              <c:f>Лист1!$D$2</c:f>
              <c:strCache>
                <c:ptCount val="1"/>
                <c:pt idx="0">
                  <c:v>2013-2014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</c:spPr>
          <c:invertIfNegative val="0"/>
          <c:dLbls>
            <c:txPr>
              <a:bodyPr/>
              <a:lstStyle/>
              <a:p>
                <a:pPr>
                  <a:defRPr sz="11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Лист1!$B$3:$B$6</c:f>
              <c:strCache>
                <c:ptCount val="4"/>
                <c:pt idx="0">
                  <c:v>2-4 классы</c:v>
                </c:pt>
                <c:pt idx="1">
                  <c:v>5-9 классы</c:v>
                </c:pt>
                <c:pt idx="2">
                  <c:v>10-11 классы</c:v>
                </c:pt>
                <c:pt idx="3">
                  <c:v>По школе</c:v>
                </c:pt>
              </c:strCache>
            </c:strRef>
          </c:cat>
          <c:val>
            <c:numRef>
              <c:f>Лист1!$D$3:$D$6</c:f>
              <c:numCache>
                <c:formatCode>General</c:formatCode>
                <c:ptCount val="4"/>
                <c:pt idx="0">
                  <c:v>53</c:v>
                </c:pt>
                <c:pt idx="1">
                  <c:v>41.3</c:v>
                </c:pt>
                <c:pt idx="2">
                  <c:v>52.7</c:v>
                </c:pt>
                <c:pt idx="3">
                  <c:v>47.5</c:v>
                </c:pt>
              </c:numCache>
            </c:numRef>
          </c:val>
        </c:ser>
        <c:ser>
          <c:idx val="2"/>
          <c:order val="2"/>
          <c:tx>
            <c:strRef>
              <c:f>Лист1!$E$2</c:f>
              <c:strCache>
                <c:ptCount val="1"/>
                <c:pt idx="0">
                  <c:v>2014-2015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dLbls>
            <c:txPr>
              <a:bodyPr/>
              <a:lstStyle/>
              <a:p>
                <a:pPr>
                  <a:defRPr sz="11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Лист1!$B$3:$B$6</c:f>
              <c:strCache>
                <c:ptCount val="4"/>
                <c:pt idx="0">
                  <c:v>2-4 классы</c:v>
                </c:pt>
                <c:pt idx="1">
                  <c:v>5-9 классы</c:v>
                </c:pt>
                <c:pt idx="2">
                  <c:v>10-11 классы</c:v>
                </c:pt>
                <c:pt idx="3">
                  <c:v>По школе</c:v>
                </c:pt>
              </c:strCache>
            </c:strRef>
          </c:cat>
          <c:val>
            <c:numRef>
              <c:f>Лист1!$E$3:$E$6</c:f>
              <c:numCache>
                <c:formatCode>General</c:formatCode>
                <c:ptCount val="4"/>
                <c:pt idx="0">
                  <c:v>50.43</c:v>
                </c:pt>
                <c:pt idx="1">
                  <c:v>44.6</c:v>
                </c:pt>
                <c:pt idx="2">
                  <c:v>43.24</c:v>
                </c:pt>
                <c:pt idx="3">
                  <c:v>46.04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56205696"/>
        <c:axId val="57545856"/>
      </c:barChart>
      <c:catAx>
        <c:axId val="5620569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400" b="1"/>
            </a:pPr>
            <a:endParaRPr lang="ru-RU"/>
          </a:p>
        </c:txPr>
        <c:crossAx val="57545856"/>
        <c:crosses val="autoZero"/>
        <c:auto val="1"/>
        <c:lblAlgn val="ctr"/>
        <c:lblOffset val="100"/>
        <c:noMultiLvlLbl val="0"/>
      </c:catAx>
      <c:valAx>
        <c:axId val="57545856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extTo"/>
        <c:crossAx val="56205696"/>
        <c:crosses val="autoZero"/>
        <c:crossBetween val="between"/>
      </c:valAx>
      <c:spPr>
        <a:solidFill>
          <a:schemeClr val="accent6">
            <a:lumMod val="20000"/>
            <a:lumOff val="80000"/>
          </a:schemeClr>
        </a:solidFill>
      </c:spPr>
    </c:plotArea>
    <c:legend>
      <c:legendPos val="t"/>
      <c:layout/>
      <c:overlay val="0"/>
      <c:spPr>
        <a:solidFill>
          <a:schemeClr val="accent6">
            <a:lumMod val="20000"/>
            <a:lumOff val="80000"/>
          </a:schemeClr>
        </a:solidFill>
        <a:ln>
          <a:solidFill>
            <a:schemeClr val="accent6">
              <a:lumMod val="75000"/>
            </a:schemeClr>
          </a:solidFill>
        </a:ln>
      </c:spPr>
      <c:txPr>
        <a:bodyPr/>
        <a:lstStyle/>
        <a:p>
          <a:pPr>
            <a:defRPr sz="1400" b="1"/>
          </a:pPr>
          <a:endParaRPr lang="ru-RU"/>
        </a:p>
      </c:txPr>
    </c:legend>
    <c:plotVisOnly val="1"/>
    <c:dispBlanksAs val="gap"/>
    <c:showDLblsOverMax val="0"/>
  </c:chart>
  <c:spPr>
    <a:solidFill>
      <a:schemeClr val="accent6">
        <a:lumMod val="20000"/>
        <a:lumOff val="80000"/>
      </a:schemeClr>
    </a:solidFill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00">
          <a:noFill/>
        </a:ln>
      </c:spPr>
    </c:plotArea>
    <c:legend>
      <c:legendPos val="r"/>
      <c:layout/>
      <c:overlay val="0"/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Лист2!$C$3</c:f>
              <c:strCache>
                <c:ptCount val="1"/>
                <c:pt idx="0">
                  <c:v> 2013-14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</c:spPr>
          <c:invertIfNegative val="0"/>
          <c:dLbls>
            <c:txPr>
              <a:bodyPr/>
              <a:lstStyle/>
              <a:p>
                <a:pPr>
                  <a:defRPr sz="1050" b="1"/>
                </a:pPr>
                <a:endParaRPr lang="ru-RU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Лист2!$B$4:$B$20</c:f>
              <c:strCache>
                <c:ptCount val="17"/>
                <c:pt idx="0">
                  <c:v>3а</c:v>
                </c:pt>
                <c:pt idx="1">
                  <c:v>3б</c:v>
                </c:pt>
                <c:pt idx="2">
                  <c:v>4а</c:v>
                </c:pt>
                <c:pt idx="3">
                  <c:v>5а</c:v>
                </c:pt>
                <c:pt idx="4">
                  <c:v>5б</c:v>
                </c:pt>
                <c:pt idx="5">
                  <c:v>6а</c:v>
                </c:pt>
                <c:pt idx="6">
                  <c:v>6б</c:v>
                </c:pt>
                <c:pt idx="7">
                  <c:v>7а</c:v>
                </c:pt>
                <c:pt idx="8">
                  <c:v>7б</c:v>
                </c:pt>
                <c:pt idx="9">
                  <c:v>8а</c:v>
                </c:pt>
                <c:pt idx="10">
                  <c:v>8б</c:v>
                </c:pt>
                <c:pt idx="11">
                  <c:v>8в</c:v>
                </c:pt>
                <c:pt idx="12">
                  <c:v>9а</c:v>
                </c:pt>
                <c:pt idx="13">
                  <c:v>10а</c:v>
                </c:pt>
                <c:pt idx="14">
                  <c:v>10б</c:v>
                </c:pt>
                <c:pt idx="15">
                  <c:v>11а</c:v>
                </c:pt>
                <c:pt idx="16">
                  <c:v>11б</c:v>
                </c:pt>
              </c:strCache>
            </c:strRef>
          </c:cat>
          <c:val>
            <c:numRef>
              <c:f>Лист2!$C$4:$C$20</c:f>
              <c:numCache>
                <c:formatCode>General</c:formatCode>
                <c:ptCount val="17"/>
                <c:pt idx="0">
                  <c:v>42.1</c:v>
                </c:pt>
                <c:pt idx="1">
                  <c:v>60.8</c:v>
                </c:pt>
                <c:pt idx="2">
                  <c:v>51.6</c:v>
                </c:pt>
                <c:pt idx="3">
                  <c:v>44.8</c:v>
                </c:pt>
                <c:pt idx="4">
                  <c:v>64.2</c:v>
                </c:pt>
                <c:pt idx="5">
                  <c:v>52.6</c:v>
                </c:pt>
                <c:pt idx="6">
                  <c:v>62.5</c:v>
                </c:pt>
                <c:pt idx="7">
                  <c:v>37.5</c:v>
                </c:pt>
                <c:pt idx="8">
                  <c:v>56.2</c:v>
                </c:pt>
                <c:pt idx="9">
                  <c:v>52.3</c:v>
                </c:pt>
                <c:pt idx="10">
                  <c:v>20.8</c:v>
                </c:pt>
                <c:pt idx="11">
                  <c:v>0</c:v>
                </c:pt>
                <c:pt idx="12">
                  <c:v>21</c:v>
                </c:pt>
                <c:pt idx="13">
                  <c:v>28.5</c:v>
                </c:pt>
                <c:pt idx="14">
                  <c:v>45</c:v>
                </c:pt>
                <c:pt idx="15">
                  <c:v>31.5</c:v>
                </c:pt>
                <c:pt idx="16">
                  <c:v>63.1</c:v>
                </c:pt>
              </c:numCache>
            </c:numRef>
          </c:val>
        </c:ser>
        <c:ser>
          <c:idx val="1"/>
          <c:order val="1"/>
          <c:tx>
            <c:strRef>
              <c:f>Лист2!$D$3</c:f>
              <c:strCache>
                <c:ptCount val="1"/>
                <c:pt idx="0">
                  <c:v> 2014-2015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dLbls>
            <c:txPr>
              <a:bodyPr/>
              <a:lstStyle/>
              <a:p>
                <a:pPr>
                  <a:defRPr sz="1050" b="1"/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Лист2!$B$4:$B$20</c:f>
              <c:strCache>
                <c:ptCount val="17"/>
                <c:pt idx="0">
                  <c:v>3а</c:v>
                </c:pt>
                <c:pt idx="1">
                  <c:v>3б</c:v>
                </c:pt>
                <c:pt idx="2">
                  <c:v>4а</c:v>
                </c:pt>
                <c:pt idx="3">
                  <c:v>5а</c:v>
                </c:pt>
                <c:pt idx="4">
                  <c:v>5б</c:v>
                </c:pt>
                <c:pt idx="5">
                  <c:v>6а</c:v>
                </c:pt>
                <c:pt idx="6">
                  <c:v>6б</c:v>
                </c:pt>
                <c:pt idx="7">
                  <c:v>7а</c:v>
                </c:pt>
                <c:pt idx="8">
                  <c:v>7б</c:v>
                </c:pt>
                <c:pt idx="9">
                  <c:v>8а</c:v>
                </c:pt>
                <c:pt idx="10">
                  <c:v>8б</c:v>
                </c:pt>
                <c:pt idx="11">
                  <c:v>8в</c:v>
                </c:pt>
                <c:pt idx="12">
                  <c:v>9а</c:v>
                </c:pt>
                <c:pt idx="13">
                  <c:v>10а</c:v>
                </c:pt>
                <c:pt idx="14">
                  <c:v>10б</c:v>
                </c:pt>
                <c:pt idx="15">
                  <c:v>11а</c:v>
                </c:pt>
                <c:pt idx="16">
                  <c:v>11б</c:v>
                </c:pt>
              </c:strCache>
            </c:strRef>
          </c:cat>
          <c:val>
            <c:numRef>
              <c:f>Лист2!$D$4:$D$20</c:f>
              <c:numCache>
                <c:formatCode>General</c:formatCode>
                <c:ptCount val="17"/>
                <c:pt idx="0">
                  <c:v>47</c:v>
                </c:pt>
                <c:pt idx="1">
                  <c:v>52.1</c:v>
                </c:pt>
                <c:pt idx="2">
                  <c:v>53.1</c:v>
                </c:pt>
                <c:pt idx="3">
                  <c:v>41.3</c:v>
                </c:pt>
                <c:pt idx="4">
                  <c:v>71.400000000000006</c:v>
                </c:pt>
                <c:pt idx="5">
                  <c:v>50</c:v>
                </c:pt>
                <c:pt idx="6">
                  <c:v>66.599999999999994</c:v>
                </c:pt>
                <c:pt idx="7">
                  <c:v>37.5</c:v>
                </c:pt>
                <c:pt idx="8">
                  <c:v>55</c:v>
                </c:pt>
                <c:pt idx="9">
                  <c:v>40.9</c:v>
                </c:pt>
                <c:pt idx="10">
                  <c:v>21.7</c:v>
                </c:pt>
                <c:pt idx="11">
                  <c:v>36.799999999999997</c:v>
                </c:pt>
                <c:pt idx="12">
                  <c:v>20</c:v>
                </c:pt>
                <c:pt idx="13">
                  <c:v>50</c:v>
                </c:pt>
                <c:pt idx="14">
                  <c:v>23.8</c:v>
                </c:pt>
                <c:pt idx="15">
                  <c:v>50</c:v>
                </c:pt>
                <c:pt idx="16">
                  <c:v>52.9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65046400"/>
        <c:axId val="65047936"/>
      </c:barChart>
      <c:catAx>
        <c:axId val="65046400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200" b="1"/>
            </a:pPr>
            <a:endParaRPr lang="ru-RU"/>
          </a:p>
        </c:txPr>
        <c:crossAx val="65047936"/>
        <c:crosses val="autoZero"/>
        <c:auto val="1"/>
        <c:lblAlgn val="ctr"/>
        <c:lblOffset val="100"/>
        <c:noMultiLvlLbl val="0"/>
      </c:catAx>
      <c:valAx>
        <c:axId val="65047936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extTo"/>
        <c:crossAx val="65046400"/>
        <c:crosses val="autoZero"/>
        <c:crossBetween val="between"/>
      </c:valAx>
      <c:spPr>
        <a:solidFill>
          <a:schemeClr val="accent6">
            <a:lumMod val="40000"/>
            <a:lumOff val="60000"/>
          </a:schemeClr>
        </a:solidFill>
      </c:spPr>
    </c:plotArea>
    <c:legend>
      <c:legendPos val="t"/>
      <c:layout/>
      <c:overlay val="0"/>
      <c:txPr>
        <a:bodyPr/>
        <a:lstStyle/>
        <a:p>
          <a:pPr>
            <a:defRPr sz="1400" b="1"/>
          </a:pPr>
          <a:endParaRPr lang="ru-RU"/>
        </a:p>
      </c:txPr>
    </c:legend>
    <c:plotVisOnly val="1"/>
    <c:dispBlanksAs val="gap"/>
    <c:showDLblsOverMax val="0"/>
  </c:chart>
  <c:spPr>
    <a:solidFill>
      <a:schemeClr val="accent6">
        <a:lumMod val="40000"/>
        <a:lumOff val="60000"/>
      </a:schemeClr>
    </a:solidFill>
  </c:sp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400"/>
            </a:pPr>
            <a:r>
              <a:rPr lang="ru-RU"/>
              <a:t>Качество обученности по предметам</a:t>
            </a:r>
          </a:p>
        </c:rich>
      </c:tx>
      <c:layout>
        <c:manualLayout>
          <c:xMode val="edge"/>
          <c:yMode val="edge"/>
          <c:x val="0.361737772469163"/>
          <c:y val="1.0985238585650533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7.1773383520135875E-2"/>
          <c:y val="6.5414462081128749E-2"/>
          <c:w val="0.92727691162439585"/>
          <c:h val="0.9151851851851852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Лист9!$C$3</c:f>
              <c:strCache>
                <c:ptCount val="1"/>
                <c:pt idx="0">
                  <c:v>Качество обученности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</c:spPr>
          <c:invertIfNegative val="0"/>
          <c:dLbls>
            <c:txPr>
              <a:bodyPr/>
              <a:lstStyle/>
              <a:p>
                <a:pPr>
                  <a:defRPr sz="12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Лист9!$B$4:$B$27</c:f>
              <c:strCache>
                <c:ptCount val="24"/>
                <c:pt idx="0">
                  <c:v>Английский язык</c:v>
                </c:pt>
                <c:pt idx="1">
                  <c:v>Биология</c:v>
                </c:pt>
                <c:pt idx="2">
                  <c:v>География</c:v>
                </c:pt>
                <c:pt idx="3">
                  <c:v>ИЗО</c:v>
                </c:pt>
                <c:pt idx="4">
                  <c:v>ИКТ</c:v>
                </c:pt>
                <c:pt idx="5">
                  <c:v>Искусство</c:v>
                </c:pt>
                <c:pt idx="6">
                  <c:v>История</c:v>
                </c:pt>
                <c:pt idx="7">
                  <c:v>Литература</c:v>
                </c:pt>
                <c:pt idx="8">
                  <c:v>Литер. чтение</c:v>
                </c:pt>
                <c:pt idx="9">
                  <c:v>Литер.чтение (тат)</c:v>
                </c:pt>
                <c:pt idx="10">
                  <c:v>Математика</c:v>
                </c:pt>
                <c:pt idx="11">
                  <c:v>Музыка</c:v>
                </c:pt>
                <c:pt idx="12">
                  <c:v>ОБЖ</c:v>
                </c:pt>
                <c:pt idx="13">
                  <c:v>Обществознание</c:v>
                </c:pt>
                <c:pt idx="14">
                  <c:v>Окружающий мир</c:v>
                </c:pt>
                <c:pt idx="15">
                  <c:v>Право</c:v>
                </c:pt>
                <c:pt idx="16">
                  <c:v>Природоведение</c:v>
                </c:pt>
                <c:pt idx="17">
                  <c:v>Русский    язык</c:v>
                </c:pt>
                <c:pt idx="18">
                  <c:v>Татарс. литература</c:v>
                </c:pt>
                <c:pt idx="19">
                  <c:v>Татарский язык</c:v>
                </c:pt>
                <c:pt idx="20">
                  <c:v>Фикультура </c:v>
                </c:pt>
                <c:pt idx="21">
                  <c:v>Физика</c:v>
                </c:pt>
                <c:pt idx="22">
                  <c:v>Химия</c:v>
                </c:pt>
                <c:pt idx="23">
                  <c:v>Экономика</c:v>
                </c:pt>
              </c:strCache>
            </c:strRef>
          </c:cat>
          <c:val>
            <c:numRef>
              <c:f>Лист9!$C$4:$C$27</c:f>
              <c:numCache>
                <c:formatCode>General</c:formatCode>
                <c:ptCount val="24"/>
                <c:pt idx="0">
                  <c:v>73.2</c:v>
                </c:pt>
                <c:pt idx="1">
                  <c:v>58.2</c:v>
                </c:pt>
                <c:pt idx="2">
                  <c:v>89.1</c:v>
                </c:pt>
                <c:pt idx="3">
                  <c:v>100</c:v>
                </c:pt>
                <c:pt idx="4">
                  <c:v>89.2</c:v>
                </c:pt>
                <c:pt idx="5">
                  <c:v>88.1</c:v>
                </c:pt>
                <c:pt idx="6">
                  <c:v>73.099999999999994</c:v>
                </c:pt>
                <c:pt idx="7">
                  <c:v>71.7</c:v>
                </c:pt>
                <c:pt idx="8">
                  <c:v>82.9</c:v>
                </c:pt>
                <c:pt idx="9">
                  <c:v>67.5</c:v>
                </c:pt>
                <c:pt idx="10">
                  <c:v>57.1</c:v>
                </c:pt>
                <c:pt idx="11">
                  <c:v>96.7</c:v>
                </c:pt>
                <c:pt idx="12">
                  <c:v>97.1</c:v>
                </c:pt>
                <c:pt idx="13">
                  <c:v>75.599999999999994</c:v>
                </c:pt>
                <c:pt idx="14">
                  <c:v>74.3</c:v>
                </c:pt>
                <c:pt idx="15">
                  <c:v>97.4</c:v>
                </c:pt>
                <c:pt idx="16">
                  <c:v>68.400000000000006</c:v>
                </c:pt>
                <c:pt idx="17">
                  <c:v>55.9</c:v>
                </c:pt>
                <c:pt idx="18">
                  <c:v>70</c:v>
                </c:pt>
                <c:pt idx="19">
                  <c:v>67</c:v>
                </c:pt>
                <c:pt idx="20">
                  <c:v>92.3</c:v>
                </c:pt>
                <c:pt idx="21">
                  <c:v>60.8</c:v>
                </c:pt>
                <c:pt idx="22">
                  <c:v>60.1</c:v>
                </c:pt>
                <c:pt idx="23">
                  <c:v>66.599999999999994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66354176"/>
        <c:axId val="66368256"/>
      </c:barChart>
      <c:catAx>
        <c:axId val="6635417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200" b="1"/>
            </a:pPr>
            <a:endParaRPr lang="ru-RU"/>
          </a:p>
        </c:txPr>
        <c:crossAx val="66368256"/>
        <c:crosses val="autoZero"/>
        <c:auto val="1"/>
        <c:lblAlgn val="ctr"/>
        <c:lblOffset val="100"/>
        <c:noMultiLvlLbl val="0"/>
      </c:catAx>
      <c:valAx>
        <c:axId val="66368256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extTo"/>
        <c:crossAx val="66354176"/>
        <c:crosses val="autoZero"/>
        <c:crossBetween val="between"/>
      </c:valAx>
      <c:spPr>
        <a:solidFill>
          <a:schemeClr val="accent6">
            <a:lumMod val="40000"/>
            <a:lumOff val="60000"/>
          </a:schemeClr>
        </a:solidFill>
      </c:spPr>
    </c:plotArea>
    <c:plotVisOnly val="1"/>
    <c:dispBlanksAs val="gap"/>
    <c:showDLblsOverMax val="0"/>
  </c:chart>
  <c:spPr>
    <a:solidFill>
      <a:schemeClr val="accent6">
        <a:lumMod val="40000"/>
        <a:lumOff val="60000"/>
      </a:schemeClr>
    </a:solidFill>
  </c:sp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>
          <a:latin typeface="Times New Roman" panose="02020603050405020304" pitchFamily="18" charset="0"/>
          <a:cs typeface="Times New Roman" panose="02020603050405020304" pitchFamily="18" charset="0"/>
        </a:defRPr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Лист6!$D$9</c:f>
              <c:strCache>
                <c:ptCount val="1"/>
                <c:pt idx="0">
                  <c:v>ГИА      Русский язык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Лист6!$C$10:$C$12</c:f>
              <c:strCache>
                <c:ptCount val="3"/>
                <c:pt idx="0">
                  <c:v>2013 год</c:v>
                </c:pt>
                <c:pt idx="1">
                  <c:v>2014 год</c:v>
                </c:pt>
                <c:pt idx="2">
                  <c:v>2015 год</c:v>
                </c:pt>
              </c:strCache>
            </c:strRef>
          </c:cat>
          <c:val>
            <c:numRef>
              <c:f>Лист6!$D$10:$D$12</c:f>
              <c:numCache>
                <c:formatCode>0.00%</c:formatCode>
                <c:ptCount val="3"/>
                <c:pt idx="0">
                  <c:v>0.40600000000000003</c:v>
                </c:pt>
                <c:pt idx="1">
                  <c:v>0.78</c:v>
                </c:pt>
                <c:pt idx="2" formatCode="0%">
                  <c:v>0.47299999999999998</c:v>
                </c:pt>
              </c:numCache>
            </c:numRef>
          </c:val>
        </c:ser>
        <c:ser>
          <c:idx val="1"/>
          <c:order val="1"/>
          <c:tx>
            <c:strRef>
              <c:f>Лист6!$E$9</c:f>
              <c:strCache>
                <c:ptCount val="1"/>
                <c:pt idx="0">
                  <c:v>ГИА Математика 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Лист6!$C$10:$C$12</c:f>
              <c:strCache>
                <c:ptCount val="3"/>
                <c:pt idx="0">
                  <c:v>2013 год</c:v>
                </c:pt>
                <c:pt idx="1">
                  <c:v>2014 год</c:v>
                </c:pt>
                <c:pt idx="2">
                  <c:v>2015 год</c:v>
                </c:pt>
              </c:strCache>
            </c:strRef>
          </c:cat>
          <c:val>
            <c:numRef>
              <c:f>Лист6!$E$10:$E$12</c:f>
              <c:numCache>
                <c:formatCode>0%</c:formatCode>
                <c:ptCount val="3"/>
                <c:pt idx="0" formatCode="0.00%">
                  <c:v>0.78</c:v>
                </c:pt>
                <c:pt idx="1">
                  <c:v>0.24399999999999999</c:v>
                </c:pt>
                <c:pt idx="2" formatCode="0.00%">
                  <c:v>0.32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one"/>
        <c:axId val="29861376"/>
        <c:axId val="29862912"/>
        <c:axId val="0"/>
      </c:bar3DChart>
      <c:catAx>
        <c:axId val="2986137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ru-RU"/>
          </a:p>
        </c:txPr>
        <c:crossAx val="29862912"/>
        <c:crosses val="autoZero"/>
        <c:auto val="1"/>
        <c:lblAlgn val="ctr"/>
        <c:lblOffset val="100"/>
        <c:noMultiLvlLbl val="0"/>
      </c:catAx>
      <c:valAx>
        <c:axId val="29862912"/>
        <c:scaling>
          <c:orientation val="minMax"/>
        </c:scaling>
        <c:delete val="1"/>
        <c:axPos val="l"/>
        <c:majorGridlines/>
        <c:numFmt formatCode="0.00%" sourceLinked="1"/>
        <c:majorTickMark val="out"/>
        <c:minorTickMark val="none"/>
        <c:tickLblPos val="nextTo"/>
        <c:crossAx val="29861376"/>
        <c:crosses val="autoZero"/>
        <c:crossBetween val="between"/>
      </c:valAx>
    </c:plotArea>
    <c:legend>
      <c:legendPos val="t"/>
      <c:overlay val="0"/>
      <c:txPr>
        <a:bodyPr/>
        <a:lstStyle/>
        <a:p>
          <a:pPr>
            <a:defRPr b="1"/>
          </a:pPr>
          <a:endParaRPr lang="ru-RU"/>
        </a:p>
      </c:txPr>
    </c:legend>
    <c:plotVisOnly val="1"/>
    <c:dispBlanksAs val="gap"/>
    <c:showDLblsOverMax val="0"/>
  </c:chart>
  <c:spPr>
    <a:solidFill>
      <a:schemeClr val="accent6">
        <a:lumMod val="20000"/>
        <a:lumOff val="80000"/>
      </a:schemeClr>
    </a:solidFill>
  </c:sp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0"/>
      <c:rotY val="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3.2946700560067786E-2"/>
          <c:y val="0.15998093923879123"/>
          <c:w val="0.94395618657903979"/>
          <c:h val="0.45106083617463155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Лист7!$C$3</c:f>
              <c:strCache>
                <c:ptCount val="1"/>
                <c:pt idx="0">
                  <c:v>2014 год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2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Лист7!$B$4:$B$11</c:f>
              <c:strCache>
                <c:ptCount val="8"/>
                <c:pt idx="0">
                  <c:v>Биология </c:v>
                </c:pt>
                <c:pt idx="1">
                  <c:v>Обществознание</c:v>
                </c:pt>
                <c:pt idx="2">
                  <c:v>Информатика и ИКТ </c:v>
                </c:pt>
                <c:pt idx="3">
                  <c:v>Английский язык </c:v>
                </c:pt>
                <c:pt idx="4">
                  <c:v>История </c:v>
                </c:pt>
                <c:pt idx="5">
                  <c:v>Химия </c:v>
                </c:pt>
                <c:pt idx="6">
                  <c:v>Физика </c:v>
                </c:pt>
                <c:pt idx="7">
                  <c:v>География</c:v>
                </c:pt>
              </c:strCache>
            </c:strRef>
          </c:cat>
          <c:val>
            <c:numRef>
              <c:f>Лист7!$C$4:$C$11</c:f>
              <c:numCache>
                <c:formatCode>General</c:formatCode>
                <c:ptCount val="8"/>
                <c:pt idx="0">
                  <c:v>54</c:v>
                </c:pt>
                <c:pt idx="1">
                  <c:v>48.6</c:v>
                </c:pt>
                <c:pt idx="2">
                  <c:v>56.3</c:v>
                </c:pt>
                <c:pt idx="3">
                  <c:v>46.8</c:v>
                </c:pt>
                <c:pt idx="4">
                  <c:v>57</c:v>
                </c:pt>
                <c:pt idx="5">
                  <c:v>45</c:v>
                </c:pt>
                <c:pt idx="6">
                  <c:v>39.9</c:v>
                </c:pt>
                <c:pt idx="7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Лист7!$D$3</c:f>
              <c:strCache>
                <c:ptCount val="1"/>
                <c:pt idx="0">
                  <c:v>2015 год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4.1994750656167978E-3"/>
                  <c:y val="3.333333333333333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Лист7!$B$4:$B$11</c:f>
              <c:strCache>
                <c:ptCount val="8"/>
                <c:pt idx="0">
                  <c:v>Биология </c:v>
                </c:pt>
                <c:pt idx="1">
                  <c:v>Обществознание</c:v>
                </c:pt>
                <c:pt idx="2">
                  <c:v>Информатика и ИКТ </c:v>
                </c:pt>
                <c:pt idx="3">
                  <c:v>Английский язык </c:v>
                </c:pt>
                <c:pt idx="4">
                  <c:v>История </c:v>
                </c:pt>
                <c:pt idx="5">
                  <c:v>Химия </c:v>
                </c:pt>
                <c:pt idx="6">
                  <c:v>Физика </c:v>
                </c:pt>
                <c:pt idx="7">
                  <c:v>География</c:v>
                </c:pt>
              </c:strCache>
            </c:strRef>
          </c:cat>
          <c:val>
            <c:numRef>
              <c:f>Лист7!$D$4:$D$11</c:f>
              <c:numCache>
                <c:formatCode>General</c:formatCode>
                <c:ptCount val="8"/>
                <c:pt idx="0">
                  <c:v>49</c:v>
                </c:pt>
                <c:pt idx="1">
                  <c:v>46</c:v>
                </c:pt>
                <c:pt idx="2">
                  <c:v>42</c:v>
                </c:pt>
                <c:pt idx="3">
                  <c:v>40</c:v>
                </c:pt>
                <c:pt idx="4">
                  <c:v>57</c:v>
                </c:pt>
                <c:pt idx="5">
                  <c:v>50</c:v>
                </c:pt>
                <c:pt idx="6">
                  <c:v>47</c:v>
                </c:pt>
                <c:pt idx="7">
                  <c:v>39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pyramid"/>
        <c:axId val="85876736"/>
        <c:axId val="85878272"/>
        <c:axId val="0"/>
      </c:bar3DChart>
      <c:catAx>
        <c:axId val="8587673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200" b="1"/>
            </a:pPr>
            <a:endParaRPr lang="ru-RU"/>
          </a:p>
        </c:txPr>
        <c:crossAx val="85878272"/>
        <c:crosses val="autoZero"/>
        <c:auto val="1"/>
        <c:lblAlgn val="ctr"/>
        <c:lblOffset val="100"/>
        <c:noMultiLvlLbl val="0"/>
      </c:catAx>
      <c:valAx>
        <c:axId val="85878272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extTo"/>
        <c:crossAx val="85876736"/>
        <c:crosses val="autoZero"/>
        <c:crossBetween val="between"/>
      </c:valAx>
    </c:plotArea>
    <c:legend>
      <c:legendPos val="t"/>
      <c:overlay val="0"/>
      <c:txPr>
        <a:bodyPr/>
        <a:lstStyle/>
        <a:p>
          <a:pPr>
            <a:defRPr sz="1100" b="1"/>
          </a:pPr>
          <a:endParaRPr lang="ru-RU"/>
        </a:p>
      </c:txPr>
    </c:legend>
    <c:plotVisOnly val="1"/>
    <c:dispBlanksAs val="gap"/>
    <c:showDLblsOverMax val="0"/>
  </c:chart>
  <c:spPr>
    <a:solidFill>
      <a:schemeClr val="accent6">
        <a:lumMod val="20000"/>
        <a:lumOff val="80000"/>
      </a:schemeClr>
    </a:solidFill>
  </c:sp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Лист8!$C$9</c:f>
              <c:strCache>
                <c:ptCount val="1"/>
                <c:pt idx="0">
                  <c:v>Русский язык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6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Лист8!$B$10:$B$12</c:f>
              <c:numCache>
                <c:formatCode>General</c:formatCode>
                <c:ptCount val="3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</c:numCache>
            </c:numRef>
          </c:cat>
          <c:val>
            <c:numRef>
              <c:f>Лист8!$C$10:$C$12</c:f>
              <c:numCache>
                <c:formatCode>General</c:formatCode>
                <c:ptCount val="3"/>
                <c:pt idx="0">
                  <c:v>65.599999999999994</c:v>
                </c:pt>
                <c:pt idx="1">
                  <c:v>60.3</c:v>
                </c:pt>
                <c:pt idx="2">
                  <c:v>61</c:v>
                </c:pt>
              </c:numCache>
            </c:numRef>
          </c:val>
        </c:ser>
        <c:ser>
          <c:idx val="1"/>
          <c:order val="1"/>
          <c:tx>
            <c:strRef>
              <c:f>Лист8!$D$9</c:f>
              <c:strCache>
                <c:ptCount val="1"/>
                <c:pt idx="0">
                  <c:v>Математика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6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Лист8!$B$10:$B$12</c:f>
              <c:numCache>
                <c:formatCode>General</c:formatCode>
                <c:ptCount val="3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</c:numCache>
            </c:numRef>
          </c:cat>
          <c:val>
            <c:numRef>
              <c:f>Лист8!$D$10:$D$12</c:f>
              <c:numCache>
                <c:formatCode>General</c:formatCode>
                <c:ptCount val="3"/>
                <c:pt idx="0">
                  <c:v>51</c:v>
                </c:pt>
                <c:pt idx="1">
                  <c:v>42.9</c:v>
                </c:pt>
                <c:pt idx="2">
                  <c:v>40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one"/>
        <c:axId val="88504576"/>
        <c:axId val="88518656"/>
        <c:axId val="0"/>
      </c:bar3DChart>
      <c:catAx>
        <c:axId val="885045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800" b="1"/>
            </a:pPr>
            <a:endParaRPr lang="ru-RU"/>
          </a:p>
        </c:txPr>
        <c:crossAx val="88518656"/>
        <c:crosses val="autoZero"/>
        <c:auto val="1"/>
        <c:lblAlgn val="ctr"/>
        <c:lblOffset val="100"/>
        <c:noMultiLvlLbl val="0"/>
      </c:catAx>
      <c:valAx>
        <c:axId val="88518656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extTo"/>
        <c:crossAx val="88504576"/>
        <c:crosses val="autoZero"/>
        <c:crossBetween val="between"/>
      </c:valAx>
    </c:plotArea>
    <c:legend>
      <c:legendPos val="t"/>
      <c:overlay val="0"/>
      <c:txPr>
        <a:bodyPr/>
        <a:lstStyle/>
        <a:p>
          <a:pPr>
            <a:defRPr sz="1800" b="1"/>
          </a:pPr>
          <a:endParaRPr lang="ru-RU"/>
        </a:p>
      </c:txPr>
    </c:legend>
    <c:plotVisOnly val="1"/>
    <c:dispBlanksAs val="gap"/>
    <c:showDLblsOverMax val="0"/>
  </c:chart>
  <c:spPr>
    <a:solidFill>
      <a:schemeClr val="accent6">
        <a:lumMod val="40000"/>
        <a:lumOff val="60000"/>
      </a:schemeClr>
    </a:solidFill>
  </c:sp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10207744"/>
        <c:axId val="110209280"/>
      </c:barChart>
      <c:catAx>
        <c:axId val="11020774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10209280"/>
        <c:crosses val="autoZero"/>
        <c:auto val="1"/>
        <c:lblAlgn val="ctr"/>
        <c:lblOffset val="100"/>
        <c:noMultiLvlLbl val="0"/>
      </c:catAx>
      <c:valAx>
        <c:axId val="11020928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10207744"/>
        <c:crosses val="autoZero"/>
        <c:crossBetween val="between"/>
      </c:valAx>
    </c:plotArea>
    <c:legend>
      <c:legendPos val="r"/>
      <c:layout/>
      <c:overlay val="0"/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 algn="ctr">
        <a:defRPr sz="1800"/>
      </a:pPr>
      <a:endParaRPr lang="ru-RU"/>
    </a:p>
  </c:txPr>
  <c:externalData r:id="rId1">
    <c:autoUpdate val="0"/>
  </c:externalData>
  <c:userShapes r:id="rId2"/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rawing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</cdr:x>
      <cdr:y>0</cdr:y>
    </cdr:from>
    <cdr:to>
      <cdr:x>1</cdr:x>
      <cdr:y>1</cdr:y>
    </cdr:to>
    <cdr:pic>
      <cdr:nvPicPr>
        <cdr:cNvPr id="2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0" y="0"/>
          <a:ext cx="41309925" cy="21612225"/>
        </a:xfrm>
        <a:prstGeom xmlns:a="http://schemas.openxmlformats.org/drawingml/2006/main" prst="rect">
          <a:avLst/>
        </a:prstGeom>
      </cdr:spPr>
    </cdr:pic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0.21078</cdr:x>
      <cdr:y>0.56756</cdr:y>
    </cdr:from>
    <cdr:to>
      <cdr:x>0.85156</cdr:x>
      <cdr:y>0.85135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1800200" y="3744416"/>
          <a:ext cx="5472608" cy="187220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0.58176</cdr:x>
      <cdr:y>0.65488</cdr:y>
    </cdr:from>
    <cdr:to>
      <cdr:x>0.68882</cdr:x>
      <cdr:y>0.79348</cdr:y>
    </cdr:to>
    <cdr:sp macro="" textlink="">
      <cdr:nvSpPr>
        <cdr:cNvPr id="7" name="TextBox 6"/>
        <cdr:cNvSpPr txBox="1"/>
      </cdr:nvSpPr>
      <cdr:spPr>
        <a:xfrm xmlns:a="http://schemas.openxmlformats.org/drawingml/2006/main">
          <a:off x="4968552" y="432048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0.00843</cdr:x>
      <cdr:y>0.01091</cdr:y>
    </cdr:from>
    <cdr:to>
      <cdr:x>0.99489</cdr:x>
      <cdr:y>0.93866</cdr:y>
    </cdr:to>
    <cdr:pic>
      <cdr:nvPicPr>
        <cdr:cNvPr id="2" name="Рисунок 1" descr="https://edu.tatar.ru/upload/news/969559.jpg"/>
        <cdr:cNvPicPr/>
      </cdr:nvPicPr>
      <cdr:blipFill>
        <a:blip xmlns:a="http://schemas.openxmlformats.org/drawingml/2006/main" xmlns:r="http://schemas.openxmlformats.org/officeDocument/2006/relationships" r:embed="rId1">
          <a:extLst>
            <a:ext uri="{28A0092B-C50C-407E-A947-70E740481C1C}">
              <a14:useLocalDpi xmlns:a14="http://schemas.microsoft.com/office/drawing/2010/main" val="0"/>
            </a:ext>
          </a:extLst>
        </a:blip>
        <a:srcRect xmlns:a="http://schemas.openxmlformats.org/drawingml/2006/main"/>
        <a:stretch xmlns:a="http://schemas.openxmlformats.org/drawingml/2006/main">
          <a:fillRect/>
        </a:stretch>
      </cdr:blipFill>
      <cdr:spPr bwMode="auto">
        <a:xfrm xmlns:a="http://schemas.openxmlformats.org/drawingml/2006/main">
          <a:off x="72008" y="72008"/>
          <a:ext cx="8424936" cy="612068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</cdr:pic>
  </cdr:relSizeAnchor>
  <cdr:relSizeAnchor xmlns:cdr="http://schemas.openxmlformats.org/drawingml/2006/chartDrawing">
    <cdr:from>
      <cdr:x>0.49745</cdr:x>
      <cdr:y>0.78586</cdr:y>
    </cdr:from>
    <cdr:to>
      <cdr:x>0.60451</cdr:x>
      <cdr:y>0.92446</cdr:y>
    </cdr:to>
    <cdr:sp macro="" textlink="">
      <cdr:nvSpPr>
        <cdr:cNvPr id="8" name="TextBox 7"/>
        <cdr:cNvSpPr txBox="1"/>
      </cdr:nvSpPr>
      <cdr:spPr>
        <a:xfrm xmlns:a="http://schemas.openxmlformats.org/drawingml/2006/main">
          <a:off x="4248472" y="5184576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0.12647</cdr:x>
      <cdr:y>0.48025</cdr:y>
    </cdr:from>
    <cdr:to>
      <cdr:x>0.91058</cdr:x>
      <cdr:y>0.90592</cdr:y>
    </cdr:to>
    <cdr:sp macro="" textlink="">
      <cdr:nvSpPr>
        <cdr:cNvPr id="11" name="TextBox 10"/>
        <cdr:cNvSpPr txBox="1"/>
      </cdr:nvSpPr>
      <cdr:spPr>
        <a:xfrm xmlns:a="http://schemas.openxmlformats.org/drawingml/2006/main">
          <a:off x="1080120" y="3168352"/>
          <a:ext cx="6696744" cy="280831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ru-RU" sz="2000" b="1" dirty="0" smtClean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На сегодняшний день 29 учебных кабинетов </a:t>
          </a:r>
        </a:p>
        <a:p xmlns:a="http://schemas.openxmlformats.org/drawingml/2006/main">
          <a:pPr algn="ctr"/>
          <a:r>
            <a:rPr lang="ru-RU" sz="2000" b="1" dirty="0" smtClean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(в прошлом учебном году только 25) снабжены </a:t>
          </a:r>
        </a:p>
        <a:p xmlns:a="http://schemas.openxmlformats.org/drawingml/2006/main">
          <a:pPr algn="ctr"/>
          <a:r>
            <a:rPr lang="ru-RU" sz="2000" b="1" dirty="0" smtClean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интерактивным оборудованием, кроме того все </a:t>
          </a:r>
        </a:p>
        <a:p xmlns:a="http://schemas.openxmlformats.org/drawingml/2006/main">
          <a:pPr algn="ctr"/>
          <a:r>
            <a:rPr lang="ru-RU" sz="2000" b="1" dirty="0" smtClean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кабинеты администрации школы, актовый зал, </a:t>
          </a:r>
        </a:p>
        <a:p xmlns:a="http://schemas.openxmlformats.org/drawingml/2006/main">
          <a:pPr algn="ctr"/>
          <a:r>
            <a:rPr lang="ru-RU" sz="2000" b="1" dirty="0" smtClean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спортивный зал, библиотека и учительская, </a:t>
          </a:r>
        </a:p>
        <a:p xmlns:a="http://schemas.openxmlformats.org/drawingml/2006/main">
          <a:pPr algn="ctr"/>
          <a:r>
            <a:rPr lang="ru-RU" sz="2000" b="1" dirty="0" smtClean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продолжают работать 3 компьютерных класса, </a:t>
          </a:r>
        </a:p>
        <a:p xmlns:a="http://schemas.openxmlformats.org/drawingml/2006/main">
          <a:pPr algn="ctr"/>
          <a:r>
            <a:rPr lang="ru-RU" sz="2000" b="1" dirty="0" smtClean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все оборудованные кабинеты объединены локальной сетью</a:t>
          </a:r>
          <a:r>
            <a:rPr lang="ru-RU" sz="2000" b="1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22.02.2016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5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7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8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multiurok.ru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open-lesson.net/" TargetMode="Externa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9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3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8" name="Picture 4" descr="C:\Users\Techprom\Desktop\325627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4545" y="-171400"/>
            <a:ext cx="9697077" cy="7272808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1763688" y="1772816"/>
            <a:ext cx="5472608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ПУБЛИЧНЫЙ </a:t>
            </a:r>
            <a:endParaRPr lang="en-US" sz="5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ДОКЛАД </a:t>
            </a:r>
          </a:p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директора школы </a:t>
            </a:r>
          </a:p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2014 – 2015 УЧЕБНЫЙ ГОД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2" name="Picture 4" descr="C:\Users\Techprom\Desktop\161504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71400"/>
            <a:ext cx="9403878" cy="7029400"/>
          </a:xfrm>
          <a:prstGeom prst="rect">
            <a:avLst/>
          </a:prstGeom>
          <a:noFill/>
        </p:spPr>
      </p:pic>
      <p:pic>
        <p:nvPicPr>
          <p:cNvPr id="2050" name="Picture 2" descr="C:\Users\ПК-2301\Desktop\219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04665"/>
            <a:ext cx="4968551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95537" y="404666"/>
            <a:ext cx="8496943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2014-2015 учебный год</a:t>
            </a:r>
          </a:p>
          <a:p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августе-сентябре 2014 </a:t>
            </a: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был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сформирован </a:t>
            </a: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первый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 в количестве </a:t>
            </a: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29 человек;</a:t>
            </a: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спортивный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</a:t>
            </a: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количестве 20 человек </a:t>
            </a: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10-11 классы в следующем составе: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10а- 18 человек (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 универсального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профиля);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10б- 20 человек (социально- правовой класс );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продолжили обучение 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11а- 18 человек (класс социально-экономического профиля);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11б- 17 человек (класс информационно-технологического профиля).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Всего обучением в школе было охвачено 429 человек: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1-4 классы- 143 человек,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5-9 классы- 213 человек,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10-11 классы- 73 человека.</a:t>
            </a:r>
          </a:p>
        </p:txBody>
      </p:sp>
    </p:spTree>
    <p:extLst>
      <p:ext uri="{BB962C8B-B14F-4D97-AF65-F5344CB8AC3E}">
        <p14:creationId xmlns:p14="http://schemas.microsoft.com/office/powerpoint/2010/main" val="1885271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2" name="Picture 4" descr="C:\Users\Techprom\Desktop\161504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272"/>
            <a:ext cx="917458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446932" y="767076"/>
            <a:ext cx="6912768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учащихся начальной школы были организовано три  группы продлённого дня.</a:t>
            </a: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	Постоянно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осуществлялся контроль над питанием учащихся. </a:t>
            </a: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2007 года в школе действуют услуги ланч-бокса, горячим питанием в этом учебном году было охвачено    97,1  % учащихся (в прошлом учебном году было 84%). 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Всем учащимся обеспечено было право на бесплатное  качественное образование с учётом их потребностей, способностей и возможностей.</a:t>
            </a:r>
          </a:p>
          <a:p>
            <a:endParaRPr lang="ru-RU" dirty="0"/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611560" y="796288"/>
            <a:ext cx="792088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 smtClean="0"/>
          </a:p>
          <a:p>
            <a:r>
              <a:rPr lang="ru-RU" dirty="0" smtClean="0"/>
              <a:t> 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2558" name="Rectangle 30"/>
          <p:cNvSpPr>
            <a:spLocks noChangeArrowheads="1"/>
          </p:cNvSpPr>
          <p:nvPr/>
        </p:nvSpPr>
        <p:spPr bwMode="auto">
          <a:xfrm>
            <a:off x="0" y="195590"/>
            <a:ext cx="46519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1043608" y="3399990"/>
            <a:ext cx="7344816" cy="3016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086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2" name="Picture 4" descr="C:\Users\Techprom\Desktop\161504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1328"/>
            <a:ext cx="917458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51520" y="332656"/>
            <a:ext cx="87129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уровня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обученности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учащихся школы выявил </a:t>
            </a: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следующие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611560" y="842454"/>
            <a:ext cx="792088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9865663"/>
              </p:ext>
            </p:extLst>
          </p:nvPr>
        </p:nvGraphicFramePr>
        <p:xfrm>
          <a:off x="827586" y="1040541"/>
          <a:ext cx="8136903" cy="5626522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556477"/>
                <a:gridCol w="2411954"/>
                <a:gridCol w="1309346"/>
                <a:gridCol w="1309346"/>
                <a:gridCol w="1171520"/>
                <a:gridCol w="1378260"/>
              </a:tblGrid>
              <a:tr h="559108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</a:rPr>
                        <a:t>№/п</a:t>
                      </a:r>
                      <a:endParaRPr lang="ru-RU" sz="1400" b="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</a:rPr>
                        <a:t>Наименования</a:t>
                      </a:r>
                      <a:endParaRPr lang="ru-RU" sz="1400" b="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</a:rPr>
                        <a:t> 201</a:t>
                      </a:r>
                      <a:r>
                        <a:rPr lang="en-US" sz="1400" b="0" dirty="0">
                          <a:effectLst/>
                        </a:rPr>
                        <a:t>2</a:t>
                      </a:r>
                      <a:r>
                        <a:rPr lang="ru-RU" sz="1400" b="0" dirty="0">
                          <a:effectLst/>
                        </a:rPr>
                        <a:t>-201</a:t>
                      </a:r>
                      <a:r>
                        <a:rPr lang="en-US" sz="1400" b="0" dirty="0">
                          <a:effectLst/>
                        </a:rPr>
                        <a:t>3</a:t>
                      </a:r>
                      <a:r>
                        <a:rPr lang="ru-RU" sz="1400" b="0" dirty="0">
                          <a:effectLst/>
                        </a:rPr>
                        <a:t> /2013-2014/2014-2015 </a:t>
                      </a:r>
                      <a:r>
                        <a:rPr lang="ru-RU" sz="1400" b="0" dirty="0" err="1">
                          <a:effectLst/>
                        </a:rPr>
                        <a:t>уч.г</a:t>
                      </a:r>
                      <a:r>
                        <a:rPr lang="ru-RU" sz="1400" b="0" dirty="0">
                          <a:effectLst/>
                        </a:rPr>
                        <a:t>.</a:t>
                      </a:r>
                      <a:endParaRPr lang="ru-RU" sz="1400" b="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3848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effectLst/>
                        </a:rPr>
                        <a:t>2-4 классы</a:t>
                      </a:r>
                      <a:endParaRPr lang="ru-RU" sz="1400" b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</a:rPr>
                        <a:t>5-9 классы</a:t>
                      </a:r>
                      <a:endParaRPr lang="ru-RU" sz="1400" b="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effectLst/>
                        </a:rPr>
                        <a:t>10-11класы</a:t>
                      </a:r>
                      <a:endParaRPr lang="ru-RU" sz="1400" b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effectLst/>
                        </a:rPr>
                        <a:t>Всего </a:t>
                      </a:r>
                      <a:endParaRPr lang="ru-RU" sz="1400" b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920391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effectLst/>
                        </a:rPr>
                        <a:t>1.</a:t>
                      </a:r>
                      <a:endParaRPr lang="ru-RU" sz="1400" b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</a:rPr>
                        <a:t>Количество учащихся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</a:rPr>
                        <a:t>2-11классов  на конец учебного года.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</a:rPr>
                        <a:t>Из них:</a:t>
                      </a:r>
                      <a:endParaRPr lang="ru-RU" sz="1400" b="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</a:rPr>
                        <a:t> 133</a:t>
                      </a:r>
                      <a:r>
                        <a:rPr lang="ru-RU" sz="1400" b="0" dirty="0">
                          <a:effectLst/>
                        </a:rPr>
                        <a:t>/130/117</a:t>
                      </a:r>
                      <a:endParaRPr lang="ru-RU" sz="1400" b="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effectLst/>
                        </a:rPr>
                        <a:t>218/179/213</a:t>
                      </a:r>
                      <a:endParaRPr lang="ru-RU" sz="1400" b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effectLst/>
                        </a:rPr>
                        <a:t>73/74/74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effectLst/>
                        </a:rPr>
                        <a:t> </a:t>
                      </a:r>
                      <a:endParaRPr lang="ru-RU" sz="1400" b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effectLst/>
                        </a:rPr>
                        <a:t>463/383/404</a:t>
                      </a:r>
                      <a:endParaRPr lang="ru-RU" sz="1400" b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460196">
                <a:tc>
                  <a:txBody>
                    <a:bodyPr/>
                    <a:lstStyle/>
                    <a:p>
                      <a:pPr marL="228600"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114300" algn="l"/>
                          <a:tab pos="286385" algn="l"/>
                        </a:tabLst>
                      </a:pPr>
                      <a:r>
                        <a:rPr lang="ru-RU" sz="1400" b="0">
                          <a:effectLst/>
                        </a:rPr>
                        <a:t>1.1</a:t>
                      </a:r>
                      <a:endParaRPr lang="ru-RU" sz="1400" b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effectLst/>
                        </a:rPr>
                        <a:t>аттестовано </a:t>
                      </a:r>
                      <a:endParaRPr lang="ru-RU" sz="1400" b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</a:rPr>
                        <a:t>132</a:t>
                      </a:r>
                      <a:r>
                        <a:rPr lang="ru-RU" sz="1400" b="0" dirty="0">
                          <a:effectLst/>
                        </a:rPr>
                        <a:t>/127/117</a:t>
                      </a:r>
                      <a:endParaRPr lang="ru-RU" sz="1400" b="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effectLst/>
                        </a:rPr>
                        <a:t>217/175/212</a:t>
                      </a:r>
                      <a:endParaRPr lang="ru-RU" sz="1400" b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effectLst/>
                        </a:rPr>
                        <a:t>73/74/74</a:t>
                      </a:r>
                      <a:endParaRPr lang="ru-RU" sz="1400" b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effectLst/>
                        </a:rPr>
                        <a:t>422/376/403</a:t>
                      </a:r>
                      <a:endParaRPr lang="ru-RU" sz="1400" b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460196">
                <a:tc>
                  <a:txBody>
                    <a:bodyPr/>
                    <a:lstStyle/>
                    <a:p>
                      <a:pPr marL="228600"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114300" algn="l"/>
                        </a:tabLst>
                      </a:pPr>
                      <a:r>
                        <a:rPr lang="ru-RU" sz="1400" b="0">
                          <a:effectLst/>
                        </a:rPr>
                        <a:t>2.1</a:t>
                      </a:r>
                      <a:endParaRPr lang="ru-RU" sz="1400" b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effectLst/>
                        </a:rPr>
                        <a:t>окончили год на «4-5»</a:t>
                      </a:r>
                      <a:endParaRPr lang="ru-RU" sz="1400" b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0">
                          <a:effectLst/>
                        </a:rPr>
                        <a:t>73</a:t>
                      </a:r>
                      <a:r>
                        <a:rPr lang="ru-RU" sz="1400" b="0">
                          <a:effectLst/>
                        </a:rPr>
                        <a:t>/69/59</a:t>
                      </a:r>
                      <a:endParaRPr lang="ru-RU" sz="1400" b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</a:rPr>
                        <a:t>79/74/95</a:t>
                      </a:r>
                      <a:endParaRPr lang="ru-RU" sz="1400" b="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effectLst/>
                        </a:rPr>
                        <a:t>36/39/32</a:t>
                      </a:r>
                      <a:endParaRPr lang="ru-RU" sz="1400" b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effectLst/>
                        </a:rPr>
                        <a:t>188/182/186</a:t>
                      </a:r>
                      <a:endParaRPr lang="ru-RU" sz="1400" b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460196">
                <a:tc>
                  <a:txBody>
                    <a:bodyPr/>
                    <a:lstStyle/>
                    <a:p>
                      <a:pPr marL="228600"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114300" algn="l"/>
                        </a:tabLst>
                      </a:pPr>
                      <a:r>
                        <a:rPr lang="ru-RU" sz="1400" b="0">
                          <a:effectLst/>
                        </a:rPr>
                        <a:t>2.3</a:t>
                      </a:r>
                      <a:endParaRPr lang="ru-RU" sz="1400" b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effectLst/>
                        </a:rPr>
                        <a:t>в том числе отличники</a:t>
                      </a:r>
                      <a:endParaRPr lang="ru-RU" sz="1400" b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0">
                          <a:effectLst/>
                        </a:rPr>
                        <a:t>13</a:t>
                      </a:r>
                      <a:r>
                        <a:rPr lang="ru-RU" sz="1400" b="0">
                          <a:effectLst/>
                        </a:rPr>
                        <a:t>/19/17</a:t>
                      </a:r>
                      <a:endParaRPr lang="ru-RU" sz="1400" b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</a:rPr>
                        <a:t>18/19/24</a:t>
                      </a:r>
                      <a:endParaRPr lang="ru-RU" sz="1400" b="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effectLst/>
                        </a:rPr>
                        <a:t>10/10/9</a:t>
                      </a:r>
                      <a:endParaRPr lang="ru-RU" sz="1400" b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effectLst/>
                        </a:rPr>
                        <a:t>41/10/50</a:t>
                      </a:r>
                      <a:endParaRPr lang="ru-RU" sz="1400" b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460196">
                <a:tc>
                  <a:txBody>
                    <a:bodyPr/>
                    <a:lstStyle/>
                    <a:p>
                      <a:pPr marL="228600"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114300" algn="l"/>
                        </a:tabLst>
                      </a:pPr>
                      <a:r>
                        <a:rPr lang="ru-RU" sz="1400" b="0">
                          <a:effectLst/>
                        </a:rPr>
                        <a:t>2.4</a:t>
                      </a:r>
                      <a:endParaRPr lang="ru-RU" sz="1400" b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effectLst/>
                        </a:rPr>
                        <a:t>переведены «условно»</a:t>
                      </a:r>
                      <a:endParaRPr lang="ru-RU" sz="1400" b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effectLst/>
                        </a:rPr>
                        <a:t>0/3/0</a:t>
                      </a:r>
                      <a:endParaRPr lang="ru-RU" sz="1400" b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</a:rPr>
                        <a:t>0/5/0</a:t>
                      </a:r>
                      <a:endParaRPr lang="ru-RU" sz="1400" b="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</a:rPr>
                        <a:t>0/0/0</a:t>
                      </a:r>
                      <a:endParaRPr lang="ru-RU" sz="1400" b="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effectLst/>
                        </a:rPr>
                        <a:t>0/8/0</a:t>
                      </a:r>
                      <a:endParaRPr lang="ru-RU" sz="1400" b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460196">
                <a:tc>
                  <a:txBody>
                    <a:bodyPr/>
                    <a:lstStyle/>
                    <a:p>
                      <a:pPr marL="228600"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114300" algn="l"/>
                        </a:tabLst>
                      </a:pPr>
                      <a:r>
                        <a:rPr lang="ru-RU" sz="1400" b="0">
                          <a:effectLst/>
                        </a:rPr>
                        <a:t>2.5</a:t>
                      </a:r>
                      <a:endParaRPr lang="ru-RU" sz="1400" b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effectLst/>
                        </a:rPr>
                        <a:t>оставлены на повторный год обучения </a:t>
                      </a:r>
                      <a:endParaRPr lang="ru-RU" sz="1400" b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0">
                          <a:effectLst/>
                        </a:rPr>
                        <a:t>3</a:t>
                      </a:r>
                      <a:r>
                        <a:rPr lang="ru-RU" sz="1400" b="0">
                          <a:effectLst/>
                        </a:rPr>
                        <a:t>/0/2</a:t>
                      </a:r>
                      <a:endParaRPr lang="ru-RU" sz="1400" b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effectLst/>
                        </a:rPr>
                        <a:t>1/0/1</a:t>
                      </a:r>
                      <a:endParaRPr lang="ru-RU" sz="1400" b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</a:rPr>
                        <a:t>0/0/0</a:t>
                      </a:r>
                      <a:endParaRPr lang="ru-RU" sz="1400" b="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effectLst/>
                        </a:rPr>
                        <a:t>4/0/3</a:t>
                      </a:r>
                      <a:endParaRPr lang="ru-RU" sz="1400" b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546917">
                <a:tc>
                  <a:txBody>
                    <a:bodyPr/>
                    <a:lstStyle/>
                    <a:p>
                      <a:pPr marL="228600"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114300" algn="l"/>
                        </a:tabLst>
                      </a:pPr>
                      <a:r>
                        <a:rPr lang="ru-RU" sz="1400" b="0">
                          <a:effectLst/>
                        </a:rPr>
                        <a:t>2.</a:t>
                      </a:r>
                      <a:endParaRPr lang="ru-RU" sz="1400" b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effectLst/>
                        </a:rPr>
                        <a:t>Качество обученности  (%)</a:t>
                      </a:r>
                      <a:endParaRPr lang="ru-RU" sz="1400" b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0">
                          <a:effectLst/>
                        </a:rPr>
                        <a:t>54</a:t>
                      </a:r>
                      <a:r>
                        <a:rPr lang="ru-RU" sz="1400" b="0">
                          <a:effectLst/>
                        </a:rPr>
                        <a:t>,9/53/50,4</a:t>
                      </a:r>
                      <a:endParaRPr lang="ru-RU" sz="1400" b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effectLst/>
                        </a:rPr>
                        <a:t>36,2/41,3/44,6</a:t>
                      </a:r>
                      <a:endParaRPr lang="ru-RU" sz="1400" b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</a:rPr>
                        <a:t>49,3/52,7/43,2</a:t>
                      </a:r>
                      <a:endParaRPr lang="ru-RU" sz="1400" b="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</a:rPr>
                        <a:t>44,5/47,5/46,04</a:t>
                      </a:r>
                      <a:endParaRPr lang="ru-RU" sz="1400" b="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546917">
                <a:tc>
                  <a:txBody>
                    <a:bodyPr/>
                    <a:lstStyle/>
                    <a:p>
                      <a:pPr marL="228600"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114300" algn="l"/>
                        </a:tabLst>
                      </a:pPr>
                      <a:r>
                        <a:rPr lang="ru-RU" sz="1400" b="0">
                          <a:effectLst/>
                        </a:rPr>
                        <a:t>3.</a:t>
                      </a:r>
                      <a:endParaRPr lang="ru-RU" sz="1400" b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effectLst/>
                        </a:rPr>
                        <a:t>Успеваемость   (%)</a:t>
                      </a:r>
                      <a:endParaRPr lang="ru-RU" sz="1400" b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effectLst/>
                        </a:rPr>
                        <a:t>99,2/97,7/98,2</a:t>
                      </a:r>
                      <a:endParaRPr lang="ru-RU" sz="1400" b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effectLst/>
                        </a:rPr>
                        <a:t>99,5/97,8/99,5</a:t>
                      </a:r>
                      <a:endParaRPr lang="ru-RU" sz="1400" b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effectLst/>
                        </a:rPr>
                        <a:t>100/100/100</a:t>
                      </a:r>
                      <a:endParaRPr lang="ru-RU" sz="1400" b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</a:rPr>
                        <a:t>99,5/98,1/99,2</a:t>
                      </a:r>
                      <a:endParaRPr lang="ru-RU" sz="1400" b="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50912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2" name="Picture 4" descr="C:\Users\Techprom\Desktop\161504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92"/>
            <a:ext cx="917458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51520" y="332656"/>
            <a:ext cx="87129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/>
              <a:t>Из диаграммы хорошо видно, какие изменения </a:t>
            </a:r>
            <a:r>
              <a:rPr lang="ru-RU" sz="2000" b="1" u="sng" dirty="0"/>
              <a:t>произошли на каждой ступени обучения за последние три года обучения:</a:t>
            </a:r>
            <a:endParaRPr lang="ru-RU" sz="2000" b="1" dirty="0"/>
          </a:p>
          <a:p>
            <a:pPr algn="ctr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611560" y="842454"/>
            <a:ext cx="792088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1286944290"/>
              </p:ext>
            </p:extLst>
          </p:nvPr>
        </p:nvGraphicFramePr>
        <p:xfrm>
          <a:off x="899592" y="1348320"/>
          <a:ext cx="7459588" cy="4306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77206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2" name="Picture 4" descr="C:\Users\Techprom\Desktop\161504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580" y="30584"/>
            <a:ext cx="917458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340543" y="605312"/>
            <a:ext cx="806489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611560" y="796288"/>
            <a:ext cx="792088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 smtClean="0"/>
          </a:p>
          <a:p>
            <a:r>
              <a:rPr lang="ru-RU" dirty="0" smtClean="0"/>
              <a:t> 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0" name="Диаграмма 9"/>
          <p:cNvGraphicFramePr/>
          <p:nvPr>
            <p:extLst>
              <p:ext uri="{D42A27DB-BD31-4B8C-83A1-F6EECF244321}">
                <p14:modId xmlns:p14="http://schemas.microsoft.com/office/powerpoint/2010/main" val="565301036"/>
              </p:ext>
            </p:extLst>
          </p:nvPr>
        </p:nvGraphicFramePr>
        <p:xfrm>
          <a:off x="556567" y="1628800"/>
          <a:ext cx="7632847" cy="31841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Прямоугольник 2"/>
          <p:cNvSpPr/>
          <p:nvPr/>
        </p:nvSpPr>
        <p:spPr>
          <a:xfrm rot="10800000" flipV="1">
            <a:off x="467544" y="507126"/>
            <a:ext cx="7937895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/>
              <a:t>Изменения, которые  </a:t>
            </a:r>
            <a:r>
              <a:rPr lang="ru-RU" sz="2000" b="1" u="sng" dirty="0"/>
              <a:t>произошли в каждом классе отдельно в течение двух последних лет обучения учащихся </a:t>
            </a:r>
            <a:endParaRPr lang="ru-RU" sz="2000" b="1" u="sng" dirty="0" smtClean="0"/>
          </a:p>
          <a:p>
            <a:pPr algn="ctr"/>
            <a:r>
              <a:rPr lang="ru-RU" sz="2000" b="1" u="sng" dirty="0" smtClean="0"/>
              <a:t>(</a:t>
            </a:r>
            <a:r>
              <a:rPr lang="ru-RU" sz="2000" b="1" u="sng" dirty="0"/>
              <a:t>нижние цифры-2014г., верхние-2015г.) :</a:t>
            </a:r>
            <a:endParaRPr lang="ru-RU" sz="2000" b="1" dirty="0"/>
          </a:p>
          <a:p>
            <a:r>
              <a:rPr lang="ru-RU" dirty="0"/>
              <a:t> </a:t>
            </a:r>
          </a:p>
        </p:txBody>
      </p:sp>
      <p:graphicFrame>
        <p:nvGraphicFramePr>
          <p:cNvPr id="11" name="Диаграмма 10"/>
          <p:cNvGraphicFramePr/>
          <p:nvPr>
            <p:extLst>
              <p:ext uri="{D42A27DB-BD31-4B8C-83A1-F6EECF244321}">
                <p14:modId xmlns:p14="http://schemas.microsoft.com/office/powerpoint/2010/main" val="2519177896"/>
              </p:ext>
            </p:extLst>
          </p:nvPr>
        </p:nvGraphicFramePr>
        <p:xfrm>
          <a:off x="340543" y="1890712"/>
          <a:ext cx="8407921" cy="42745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2" name="Picture 4" descr="C:\Users\Techprom\Desktop\161504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458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475656" y="692696"/>
            <a:ext cx="691276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642910" y="500042"/>
            <a:ext cx="792088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 smtClean="0"/>
          </a:p>
          <a:p>
            <a:r>
              <a:rPr lang="ru-RU" dirty="0" smtClean="0"/>
              <a:t> 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9" name="Диаграмма 8"/>
          <p:cNvGraphicFramePr/>
          <p:nvPr/>
        </p:nvGraphicFramePr>
        <p:xfrm>
          <a:off x="1115616" y="2276872"/>
          <a:ext cx="7056784" cy="31841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2558" name="Rectangle 30"/>
          <p:cNvSpPr>
            <a:spLocks noChangeArrowheads="1"/>
          </p:cNvSpPr>
          <p:nvPr/>
        </p:nvSpPr>
        <p:spPr bwMode="auto">
          <a:xfrm>
            <a:off x="0" y="195590"/>
            <a:ext cx="46519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1285852" y="2816155"/>
            <a:ext cx="760320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graphicFrame>
        <p:nvGraphicFramePr>
          <p:cNvPr id="11" name="Диаграмма 10"/>
          <p:cNvGraphicFramePr/>
          <p:nvPr>
            <p:extLst>
              <p:ext uri="{D42A27DB-BD31-4B8C-83A1-F6EECF244321}">
                <p14:modId xmlns:p14="http://schemas.microsoft.com/office/powerpoint/2010/main" val="2420123155"/>
              </p:ext>
            </p:extLst>
          </p:nvPr>
        </p:nvGraphicFramePr>
        <p:xfrm>
          <a:off x="232596" y="939800"/>
          <a:ext cx="8656464" cy="4978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2" name="Picture 4" descr="C:\Users\Techprom\Desktop\161504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458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500166" y="1000108"/>
            <a:ext cx="691276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467544" y="635774"/>
            <a:ext cx="8208912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 smtClean="0"/>
          </a:p>
          <a:p>
            <a:r>
              <a:rPr lang="ru-RU" dirty="0" smtClean="0"/>
              <a:t> </a:t>
            </a:r>
            <a:r>
              <a:rPr lang="x-none"/>
              <a:t>	</a:t>
            </a:r>
            <a:r>
              <a:rPr lang="x-none" b="1"/>
              <a:t>На конец 2014-2015 учебного года в 9-х классах обучался 20 учащихся. Все учащиеся  были допущены к государственной (итоговой) аттестации. </a:t>
            </a:r>
            <a:endParaRPr lang="ru-RU" b="1" dirty="0"/>
          </a:p>
          <a:p>
            <a:r>
              <a:rPr lang="ru-RU" b="1" dirty="0"/>
              <a:t>	 В этом учебном году выпускники 9-х классов сдавали только ОГЭ по русскому языку и математике. </a:t>
            </a:r>
          </a:p>
          <a:p>
            <a:r>
              <a:rPr lang="ru-RU" b="1" dirty="0"/>
              <a:t>Анализируя ОГЭ , следует обратить внимание на следующие данные:</a:t>
            </a:r>
          </a:p>
          <a:p>
            <a:endParaRPr lang="ru-RU" b="1" dirty="0" smtClean="0"/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8366077"/>
              </p:ext>
            </p:extLst>
          </p:nvPr>
        </p:nvGraphicFramePr>
        <p:xfrm>
          <a:off x="971601" y="2708917"/>
          <a:ext cx="7272806" cy="2585562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549751"/>
                <a:gridCol w="1116593"/>
                <a:gridCol w="737749"/>
                <a:gridCol w="888005"/>
                <a:gridCol w="888005"/>
                <a:gridCol w="872337"/>
                <a:gridCol w="1110183"/>
                <a:gridCol w="1110183"/>
              </a:tblGrid>
              <a:tr h="581438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Предмет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2013 год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2014 год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2015 год</a:t>
                      </a:r>
                      <a:endParaRPr lang="ru-RU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2667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Сред  балл</a:t>
                      </a:r>
                      <a:endParaRPr lang="ru-RU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Сред  оценка</a:t>
                      </a:r>
                      <a:endParaRPr lang="ru-RU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Сред  балл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Сред  оценка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 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Сред  балл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Сред  оценка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 </a:t>
                      </a:r>
                      <a:endParaRPr lang="ru-RU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58143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</a:t>
                      </a:r>
                      <a:endParaRPr lang="ru-RU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Русский язык</a:t>
                      </a:r>
                      <a:endParaRPr lang="ru-RU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28.8</a:t>
                      </a:r>
                      <a:endParaRPr lang="ru-RU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3.5</a:t>
                      </a:r>
                      <a:endParaRPr lang="ru-RU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34,4</a:t>
                      </a:r>
                      <a:endParaRPr lang="ru-RU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4,2</a:t>
                      </a:r>
                      <a:endParaRPr lang="ru-RU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27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3,58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58143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</a:t>
                      </a:r>
                      <a:endParaRPr lang="ru-RU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Математика </a:t>
                      </a:r>
                      <a:endParaRPr lang="ru-RU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18.2</a:t>
                      </a:r>
                      <a:endParaRPr lang="ru-RU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3.9</a:t>
                      </a:r>
                      <a:endParaRPr lang="ru-RU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13,4</a:t>
                      </a:r>
                      <a:endParaRPr lang="ru-RU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3,2</a:t>
                      </a:r>
                      <a:endParaRPr lang="ru-RU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14</a:t>
                      </a:r>
                      <a:endParaRPr lang="ru-RU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3,3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2" name="Picture 4" descr="C:\Users\Techprom\Desktop\161504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458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480220" y="692696"/>
            <a:ext cx="691276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611560" y="496206"/>
            <a:ext cx="7781428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2000" b="1" dirty="0"/>
              <a:t>Результаты ОГЭ  :  </a:t>
            </a:r>
            <a:endParaRPr lang="ru-RU" sz="2000" dirty="0"/>
          </a:p>
          <a:p>
            <a:pPr algn="ctr"/>
            <a:r>
              <a:rPr lang="ru-RU" sz="2000" dirty="0"/>
              <a:t>Результаты  2011-2012/ 2012-2013/ 2013-2014/2014-2015 учебных лет: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/>
          </a:p>
          <a:p>
            <a:r>
              <a:rPr lang="ru-RU" dirty="0" smtClean="0"/>
              <a:t> 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2444739242"/>
              </p:ext>
            </p:extLst>
          </p:nvPr>
        </p:nvGraphicFramePr>
        <p:xfrm>
          <a:off x="599604" y="2276872"/>
          <a:ext cx="8064896" cy="31841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2558" name="Rectangle 30"/>
          <p:cNvSpPr>
            <a:spLocks noChangeArrowheads="1"/>
          </p:cNvSpPr>
          <p:nvPr/>
        </p:nvSpPr>
        <p:spPr bwMode="auto">
          <a:xfrm>
            <a:off x="0" y="195590"/>
            <a:ext cx="46519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1081809"/>
              </p:ext>
            </p:extLst>
          </p:nvPr>
        </p:nvGraphicFramePr>
        <p:xfrm>
          <a:off x="232596" y="1700809"/>
          <a:ext cx="8911404" cy="2592287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228471"/>
                <a:gridCol w="1106233"/>
                <a:gridCol w="860016"/>
                <a:gridCol w="988326"/>
                <a:gridCol w="1109699"/>
                <a:gridCol w="737776"/>
                <a:gridCol w="1455613"/>
                <a:gridCol w="1425270"/>
              </a:tblGrid>
              <a:tr h="6075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Предмет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Кол-во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участников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Успеваемость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Качество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91135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58/64/41/19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10/9/18/2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25/17/14/7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19/38/9/10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0/0/0/0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100/100/100/100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60,3/40,6/78/47,3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107336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58/64/41/19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4/8/0/0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8/42/10/6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46/14/31/13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0/0/0/0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100/100/100/100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20,6/78/24,4/32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2" name="Picture 4" descr="C:\Users\Techprom\Desktop\161504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458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475656" y="692696"/>
            <a:ext cx="691276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611560" y="796288"/>
            <a:ext cx="792088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 smtClean="0"/>
          </a:p>
          <a:p>
            <a:r>
              <a:rPr lang="ru-RU" dirty="0" smtClean="0"/>
              <a:t> 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3174008794"/>
              </p:ext>
            </p:extLst>
          </p:nvPr>
        </p:nvGraphicFramePr>
        <p:xfrm>
          <a:off x="1115616" y="2276872"/>
          <a:ext cx="7056784" cy="31841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2558" name="Rectangle 30"/>
          <p:cNvSpPr>
            <a:spLocks noChangeArrowheads="1"/>
          </p:cNvSpPr>
          <p:nvPr/>
        </p:nvSpPr>
        <p:spPr bwMode="auto">
          <a:xfrm>
            <a:off x="0" y="195590"/>
            <a:ext cx="46519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0" name="Диаграмма 9"/>
          <p:cNvGraphicFramePr/>
          <p:nvPr>
            <p:extLst>
              <p:ext uri="{D42A27DB-BD31-4B8C-83A1-F6EECF244321}">
                <p14:modId xmlns:p14="http://schemas.microsoft.com/office/powerpoint/2010/main" val="4044997886"/>
              </p:ext>
            </p:extLst>
          </p:nvPr>
        </p:nvGraphicFramePr>
        <p:xfrm>
          <a:off x="621928" y="1257953"/>
          <a:ext cx="7910512" cy="3539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2" name="Picture 4" descr="C:\Users\Techprom\Desktop\161504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458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32596" y="692696"/>
            <a:ext cx="815582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611560" y="103792"/>
            <a:ext cx="792088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 smtClean="0"/>
          </a:p>
          <a:p>
            <a:r>
              <a:rPr lang="ru-RU" dirty="0" smtClean="0"/>
              <a:t> </a:t>
            </a:r>
            <a:r>
              <a:rPr lang="ru-RU" dirty="0"/>
              <a:t> </a:t>
            </a:r>
            <a:r>
              <a:rPr lang="ru-RU" b="1" dirty="0"/>
              <a:t>На конец 2014-2015 учебного года </a:t>
            </a:r>
            <a:r>
              <a:rPr lang="ru-RU" b="1" u="sng" dirty="0"/>
              <a:t>в 11-х классах</a:t>
            </a:r>
            <a:r>
              <a:rPr lang="ru-RU" b="1" dirty="0"/>
              <a:t> обучалось 35 учащихся. Все учащиеся были допущены к государственной (итоговой) аттестации. Выдержали аттестацию и получили документ об образовании соответствующего образца 35 человек.  </a:t>
            </a:r>
          </a:p>
          <a:p>
            <a:r>
              <a:rPr lang="ru-RU" b="1" dirty="0"/>
              <a:t>	    Итоговая аттестация выпускников 11-х классов по татарскому языку представляет следующую картину:</a:t>
            </a:r>
            <a:endParaRPr lang="ru-RU" b="1" dirty="0" smtClean="0"/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2558" name="Rectangle 30"/>
          <p:cNvSpPr>
            <a:spLocks noChangeArrowheads="1"/>
          </p:cNvSpPr>
          <p:nvPr/>
        </p:nvSpPr>
        <p:spPr bwMode="auto">
          <a:xfrm>
            <a:off x="0" y="195590"/>
            <a:ext cx="46519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7977806"/>
              </p:ext>
            </p:extLst>
          </p:nvPr>
        </p:nvGraphicFramePr>
        <p:xfrm>
          <a:off x="611560" y="2412116"/>
          <a:ext cx="7920879" cy="2529053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514323"/>
                <a:gridCol w="720343"/>
                <a:gridCol w="616608"/>
                <a:gridCol w="663036"/>
                <a:gridCol w="468622"/>
                <a:gridCol w="468622"/>
                <a:gridCol w="468622"/>
                <a:gridCol w="587592"/>
                <a:gridCol w="872683"/>
                <a:gridCol w="872683"/>
                <a:gridCol w="640547"/>
                <a:gridCol w="1027198"/>
              </a:tblGrid>
              <a:tr h="1018256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Кл.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Группа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К-во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 уч-ся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Сдали 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Из них на: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t-RU" sz="1200" dirty="0">
                          <a:effectLst/>
                        </a:rPr>
                        <a:t>Диктант/гр.задание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учитель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9254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«5»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«4»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«3»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«2»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«н/а»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Успев.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t-RU" sz="1200">
                          <a:effectLst/>
                        </a:rPr>
                        <a:t>Кач.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0182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11 а</a:t>
                      </a:r>
                      <a:r>
                        <a:rPr lang="tt-RU" sz="1200">
                          <a:effectLst/>
                        </a:rPr>
                        <a:t>б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t-RU" sz="1200">
                          <a:effectLst/>
                        </a:rPr>
                        <a:t>Тат</a:t>
                      </a:r>
                      <a:endParaRPr lang="ru-RU" sz="12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t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t-RU" sz="1200">
                          <a:effectLst/>
                        </a:rPr>
                        <a:t>11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t-RU" sz="1200">
                          <a:effectLst/>
                        </a:rPr>
                        <a:t>10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t-RU" sz="1200">
                          <a:effectLst/>
                        </a:rPr>
                        <a:t>6/7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t-RU" sz="1200">
                          <a:effectLst/>
                        </a:rPr>
                        <a:t>2/3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t-RU" sz="1200">
                          <a:effectLst/>
                        </a:rPr>
                        <a:t>2/0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t-RU" sz="1200" dirty="0">
                          <a:effectLst/>
                        </a:rPr>
                        <a:t>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t-RU" sz="1200">
                          <a:effectLst/>
                        </a:rPr>
                        <a:t>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100%</a:t>
                      </a:r>
                      <a:r>
                        <a:rPr lang="tt-RU" sz="1200" dirty="0">
                          <a:effectLst/>
                        </a:rPr>
                        <a:t>/100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t-RU" sz="1200" dirty="0">
                          <a:effectLst/>
                        </a:rPr>
                        <a:t>80/100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t-RU" sz="1200" dirty="0">
                          <a:effectLst/>
                        </a:rPr>
                        <a:t>Саттарова Г.Р.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2" name="Picture 4" descr="C:\Users\Techprom\Desktop\161504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5590"/>
            <a:ext cx="917458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475656" y="692696"/>
            <a:ext cx="691276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1071538" y="939549"/>
            <a:ext cx="7100862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 smtClean="0"/>
          </a:p>
          <a:p>
            <a:r>
              <a:rPr lang="ru-RU" b="1" dirty="0" smtClean="0"/>
              <a:t> </a:t>
            </a:r>
            <a:r>
              <a:rPr lang="ru-RU" b="1" dirty="0"/>
              <a:t>Для итоговой аттестации 2014-2015 учебного года в форме ЕГЭ выпускники 11-х классов выбрали 8 предметов. Наиболее популярными предметами у выпускников 11-х классов были:</a:t>
            </a:r>
          </a:p>
          <a:p>
            <a:r>
              <a:rPr lang="ru-RU" b="1" dirty="0"/>
              <a:t>обществознание (24 чел., учителя  </a:t>
            </a:r>
            <a:r>
              <a:rPr lang="ru-RU" b="1" dirty="0" err="1"/>
              <a:t>Перепеченова</a:t>
            </a:r>
            <a:r>
              <a:rPr lang="ru-RU" b="1" dirty="0"/>
              <a:t> Н.Н. и </a:t>
            </a:r>
            <a:endParaRPr lang="ru-RU" b="1" dirty="0" smtClean="0"/>
          </a:p>
          <a:p>
            <a:r>
              <a:rPr lang="ru-RU" b="1" dirty="0" smtClean="0"/>
              <a:t>Коновалова </a:t>
            </a:r>
            <a:r>
              <a:rPr lang="ru-RU" b="1" dirty="0"/>
              <a:t>Е.В.). </a:t>
            </a:r>
          </a:p>
          <a:p>
            <a:r>
              <a:rPr lang="ru-RU" b="1" dirty="0"/>
              <a:t>		Остальные предметы расположить можно следующим образом: </a:t>
            </a:r>
          </a:p>
          <a:p>
            <a:r>
              <a:rPr lang="ru-RU" b="1" dirty="0"/>
              <a:t>физика (4 чел., учитель  Мустафина С.З.);</a:t>
            </a:r>
          </a:p>
          <a:p>
            <a:r>
              <a:rPr lang="ru-RU" b="1" dirty="0"/>
              <a:t>история ( 2чел., учитель  </a:t>
            </a:r>
            <a:r>
              <a:rPr lang="ru-RU" b="1" dirty="0" err="1"/>
              <a:t>Перепеченова</a:t>
            </a:r>
            <a:r>
              <a:rPr lang="ru-RU" b="1" dirty="0"/>
              <a:t> Н.Н.);</a:t>
            </a:r>
          </a:p>
          <a:p>
            <a:r>
              <a:rPr lang="ru-RU" b="1" dirty="0"/>
              <a:t>английский язык ( 2 чел, учитель Шидловская Л.Р.);</a:t>
            </a:r>
          </a:p>
          <a:p>
            <a:r>
              <a:rPr lang="ru-RU" b="1" dirty="0"/>
              <a:t>биология (4 чел., учитель Каплан А.М.);</a:t>
            </a:r>
          </a:p>
          <a:p>
            <a:r>
              <a:rPr lang="ru-RU" b="1" dirty="0"/>
              <a:t>химия (4 чел., учитель Леоненко Н.В.);</a:t>
            </a:r>
          </a:p>
          <a:p>
            <a:r>
              <a:rPr lang="ru-RU" b="1" dirty="0"/>
              <a:t>информатика и ИКТ (4 чел, учитель </a:t>
            </a:r>
            <a:r>
              <a:rPr lang="ru-RU" b="1" dirty="0" err="1"/>
              <a:t>Хуснутдинов</a:t>
            </a:r>
            <a:r>
              <a:rPr lang="ru-RU" b="1" dirty="0"/>
              <a:t> М.Р.)</a:t>
            </a:r>
          </a:p>
          <a:p>
            <a:endParaRPr lang="ru-RU" dirty="0" smtClean="0"/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4095107365"/>
              </p:ext>
            </p:extLst>
          </p:nvPr>
        </p:nvGraphicFramePr>
        <p:xfrm>
          <a:off x="1102494" y="2348880"/>
          <a:ext cx="7056784" cy="31841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2558" name="Rectangle 30"/>
          <p:cNvSpPr>
            <a:spLocks noChangeArrowheads="1"/>
          </p:cNvSpPr>
          <p:nvPr/>
        </p:nvSpPr>
        <p:spPr bwMode="auto">
          <a:xfrm>
            <a:off x="0" y="195590"/>
            <a:ext cx="46519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1071538" y="2543509"/>
            <a:ext cx="756084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2" name="Picture 4" descr="C:\Users\Techprom\Desktop\161504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458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475656" y="740398"/>
            <a:ext cx="691276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611560" y="866170"/>
            <a:ext cx="8136904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 smtClean="0"/>
          </a:p>
          <a:p>
            <a:pPr algn="ctr"/>
            <a:r>
              <a:rPr lang="ru-RU" dirty="0" smtClean="0"/>
              <a:t> </a:t>
            </a:r>
            <a:r>
              <a:rPr lang="ru-RU" b="1" dirty="0"/>
              <a:t>Анализируя результаты экзаменов по выбору в форме ЕГЭ и сравнивая результаты с прошлым годом, следует обратить внимание на </a:t>
            </a:r>
            <a:endParaRPr lang="ru-RU" b="1" dirty="0" smtClean="0"/>
          </a:p>
          <a:p>
            <a:pPr algn="ctr"/>
            <a:r>
              <a:rPr lang="ru-RU" b="1" dirty="0" smtClean="0"/>
              <a:t>следующие </a:t>
            </a:r>
            <a:r>
              <a:rPr lang="ru-RU" b="1" dirty="0"/>
              <a:t>данные: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4225021542"/>
              </p:ext>
            </p:extLst>
          </p:nvPr>
        </p:nvGraphicFramePr>
        <p:xfrm>
          <a:off x="465192" y="2276872"/>
          <a:ext cx="8211264" cy="40324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2558" name="Rectangle 30"/>
          <p:cNvSpPr>
            <a:spLocks noChangeArrowheads="1"/>
          </p:cNvSpPr>
          <p:nvPr/>
        </p:nvSpPr>
        <p:spPr bwMode="auto">
          <a:xfrm>
            <a:off x="0" y="195590"/>
            <a:ext cx="46519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0" name="Диаграмма 9"/>
          <p:cNvGraphicFramePr/>
          <p:nvPr>
            <p:extLst>
              <p:ext uri="{D42A27DB-BD31-4B8C-83A1-F6EECF244321}">
                <p14:modId xmlns:p14="http://schemas.microsoft.com/office/powerpoint/2010/main" val="3726990354"/>
              </p:ext>
            </p:extLst>
          </p:nvPr>
        </p:nvGraphicFramePr>
        <p:xfrm>
          <a:off x="971600" y="2343498"/>
          <a:ext cx="7776864" cy="38218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2" name="Picture 4" descr="C:\Users\Techprom\Desktop\161504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458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475656" y="718810"/>
            <a:ext cx="691276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611560" y="796288"/>
            <a:ext cx="792088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 smtClean="0"/>
          </a:p>
          <a:p>
            <a:r>
              <a:rPr lang="ru-RU" dirty="0" smtClean="0"/>
              <a:t> 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4202622071"/>
              </p:ext>
            </p:extLst>
          </p:nvPr>
        </p:nvGraphicFramePr>
        <p:xfrm>
          <a:off x="1115616" y="1052736"/>
          <a:ext cx="7056784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2558" name="Rectangle 30"/>
          <p:cNvSpPr>
            <a:spLocks noChangeArrowheads="1"/>
          </p:cNvSpPr>
          <p:nvPr/>
        </p:nvSpPr>
        <p:spPr bwMode="auto">
          <a:xfrm>
            <a:off x="0" y="195590"/>
            <a:ext cx="46519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0" name="Диаграмма 9"/>
          <p:cNvGraphicFramePr/>
          <p:nvPr>
            <p:extLst>
              <p:ext uri="{D42A27DB-BD31-4B8C-83A1-F6EECF244321}">
                <p14:modId xmlns:p14="http://schemas.microsoft.com/office/powerpoint/2010/main" val="694043192"/>
              </p:ext>
            </p:extLst>
          </p:nvPr>
        </p:nvGraphicFramePr>
        <p:xfrm>
          <a:off x="1466850" y="1257954"/>
          <a:ext cx="6921574" cy="43312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2" name="Picture 4" descr="C:\Users\Techprom\Desktop\161504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3294"/>
            <a:ext cx="917458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475656" y="692696"/>
            <a:ext cx="691276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611560" y="519290"/>
            <a:ext cx="7920880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административных  к/ работ по </a:t>
            </a:r>
            <a:r>
              <a:rPr lang="tt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татарскому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языку 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tt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tt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классы)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 smtClean="0"/>
          </a:p>
          <a:p>
            <a:r>
              <a:rPr lang="ru-RU" dirty="0" smtClean="0"/>
              <a:t> 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1762218345"/>
              </p:ext>
            </p:extLst>
          </p:nvPr>
        </p:nvGraphicFramePr>
        <p:xfrm>
          <a:off x="755576" y="1412776"/>
          <a:ext cx="7920880" cy="4680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2558" name="Rectangle 30"/>
          <p:cNvSpPr>
            <a:spLocks noChangeArrowheads="1"/>
          </p:cNvSpPr>
          <p:nvPr/>
        </p:nvSpPr>
        <p:spPr bwMode="auto">
          <a:xfrm>
            <a:off x="0" y="195590"/>
            <a:ext cx="46519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2" name="Picture 4" descr="C:\Users\Techprom\Desktop\161504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458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475656" y="692696"/>
            <a:ext cx="691276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611560" y="519290"/>
            <a:ext cx="7920880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 smtClean="0"/>
          </a:p>
          <a:p>
            <a:r>
              <a:rPr lang="ru-RU" dirty="0" smtClean="0"/>
              <a:t> 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tt-RU" altLang="ru-RU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Учащиеся 11-х классов(татарская группа</a:t>
            </a:r>
            <a:r>
              <a:rPr lang="tt-RU" alt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 18 </a:t>
            </a:r>
            <a:r>
              <a:rPr lang="tt-RU" altLang="ru-RU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мая писали мониторинг по татарскому языку в форме диктанта с грамматическим заданием</a:t>
            </a:r>
            <a:r>
              <a:rPr lang="tt-RU" alt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tt-RU" alt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tt-RU" altLang="ru-RU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Результаты </a:t>
            </a:r>
            <a:r>
              <a:rPr lang="tt-RU" alt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таковы: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1844796472"/>
              </p:ext>
            </p:extLst>
          </p:nvPr>
        </p:nvGraphicFramePr>
        <p:xfrm>
          <a:off x="1043608" y="2246511"/>
          <a:ext cx="7056784" cy="31841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2558" name="Rectangle 30"/>
          <p:cNvSpPr>
            <a:spLocks noChangeArrowheads="1"/>
          </p:cNvSpPr>
          <p:nvPr/>
        </p:nvSpPr>
        <p:spPr bwMode="auto">
          <a:xfrm>
            <a:off x="0" y="195590"/>
            <a:ext cx="46519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5548182"/>
              </p:ext>
            </p:extLst>
          </p:nvPr>
        </p:nvGraphicFramePr>
        <p:xfrm>
          <a:off x="899590" y="2132857"/>
          <a:ext cx="7488838" cy="2530158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485914"/>
                <a:gridCol w="485229"/>
                <a:gridCol w="583234"/>
                <a:gridCol w="582550"/>
                <a:gridCol w="485914"/>
                <a:gridCol w="485914"/>
                <a:gridCol w="485914"/>
                <a:gridCol w="582550"/>
                <a:gridCol w="781301"/>
                <a:gridCol w="781301"/>
                <a:gridCol w="679869"/>
                <a:gridCol w="1069148"/>
              </a:tblGrid>
              <a:tr h="1018716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Кл.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Группа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К-во</a:t>
                      </a:r>
                      <a:endParaRPr lang="ru-RU" sz="12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 уч-ся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Сдали 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Из них на:</a:t>
                      </a:r>
                      <a:endParaRPr lang="ru-RU" sz="12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t-RU" sz="1100" dirty="0">
                          <a:effectLst/>
                        </a:rPr>
                        <a:t>Диктант/гр.задание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учитель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927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«5»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«4»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«3»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«2»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«н/а»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Успев.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t-RU" sz="1100">
                          <a:effectLst/>
                        </a:rPr>
                        <a:t>Кач.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01871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11а</a:t>
                      </a:r>
                      <a:r>
                        <a:rPr lang="tt-RU" sz="1100">
                          <a:effectLst/>
                        </a:rPr>
                        <a:t>б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t-RU" sz="1100">
                          <a:effectLst/>
                        </a:rPr>
                        <a:t>Тат</a:t>
                      </a:r>
                      <a:endParaRPr lang="ru-RU" sz="12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t-RU" sz="11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t-RU" sz="1100">
                          <a:effectLst/>
                        </a:rPr>
                        <a:t>11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t-RU" sz="1100">
                          <a:effectLst/>
                        </a:rPr>
                        <a:t>10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t-RU" sz="1100">
                          <a:effectLst/>
                        </a:rPr>
                        <a:t>6/7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t-RU" sz="1100">
                          <a:effectLst/>
                        </a:rPr>
                        <a:t>2/3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t-RU" sz="1100">
                          <a:effectLst/>
                        </a:rPr>
                        <a:t>2/0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t-RU" sz="1100">
                          <a:effectLst/>
                        </a:rPr>
                        <a:t>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t-RU" sz="1100">
                          <a:effectLst/>
                        </a:rPr>
                        <a:t>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100%</a:t>
                      </a:r>
                      <a:r>
                        <a:rPr lang="tt-RU" sz="1100">
                          <a:effectLst/>
                        </a:rPr>
                        <a:t>/100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t-RU" sz="1100">
                          <a:effectLst/>
                        </a:rPr>
                        <a:t>80/100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t-RU" sz="1100" dirty="0">
                          <a:effectLst/>
                        </a:rPr>
                        <a:t>Саттарова Г.Р.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2" name="Picture 4" descr="C:\Users\Techprom\Desktop\161504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458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475656" y="692696"/>
            <a:ext cx="691276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611560" y="796288"/>
            <a:ext cx="792088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 smtClean="0"/>
          </a:p>
          <a:p>
            <a:r>
              <a:rPr lang="ru-RU" dirty="0" smtClean="0"/>
              <a:t> 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9" name="Диаграмма 8"/>
          <p:cNvGraphicFramePr/>
          <p:nvPr/>
        </p:nvGraphicFramePr>
        <p:xfrm>
          <a:off x="1115616" y="2276872"/>
          <a:ext cx="7056784" cy="31841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2558" name="Rectangle 30"/>
          <p:cNvSpPr>
            <a:spLocks noChangeArrowheads="1"/>
          </p:cNvSpPr>
          <p:nvPr/>
        </p:nvSpPr>
        <p:spPr bwMode="auto">
          <a:xfrm>
            <a:off x="0" y="195590"/>
            <a:ext cx="46519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1619672" y="438367"/>
            <a:ext cx="64087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8922921"/>
              </p:ext>
            </p:extLst>
          </p:nvPr>
        </p:nvGraphicFramePr>
        <p:xfrm>
          <a:off x="1043610" y="2677856"/>
          <a:ext cx="7200798" cy="255134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55957"/>
                <a:gridCol w="771195"/>
                <a:gridCol w="708605"/>
                <a:gridCol w="704134"/>
                <a:gridCol w="704134"/>
                <a:gridCol w="704134"/>
                <a:gridCol w="704134"/>
                <a:gridCol w="711585"/>
                <a:gridCol w="736920"/>
              </a:tblGrid>
              <a:tr h="137464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t-RU" sz="1200" dirty="0">
                          <a:effectLst/>
                        </a:rPr>
                        <a:t>ФИО учителя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t-RU" sz="1200">
                          <a:effectLst/>
                        </a:rPr>
                        <a:t>группа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t-RU" sz="1200">
                          <a:effectLst/>
                        </a:rPr>
                        <a:t>Кол-во уч.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t-RU" sz="1200">
                          <a:effectLst/>
                        </a:rPr>
                        <a:t>На “5”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t-RU" sz="1200">
                          <a:effectLst/>
                        </a:rPr>
                        <a:t>На “4”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t-RU" sz="1200">
                          <a:effectLst/>
                        </a:rPr>
                        <a:t>На “3”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t-RU" sz="1200">
                          <a:effectLst/>
                        </a:rPr>
                        <a:t>На “2”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t-RU" sz="1200">
                          <a:effectLst/>
                        </a:rPr>
                        <a:t>успев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t-RU" sz="1200">
                          <a:effectLst/>
                        </a:rPr>
                        <a:t>качест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5883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t-RU" sz="1200">
                          <a:effectLst/>
                        </a:rPr>
                        <a:t>Саттарова Г.Р.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t-RU" sz="1200">
                          <a:effectLst/>
                        </a:rPr>
                        <a:t>Рус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t-RU" sz="1200">
                          <a:effectLst/>
                        </a:rPr>
                        <a:t>10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t-RU" sz="1200" dirty="0">
                          <a:effectLst/>
                        </a:rPr>
                        <a:t>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t-RU" sz="1200">
                          <a:effectLst/>
                        </a:rPr>
                        <a:t>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t-RU" sz="1200">
                          <a:effectLst/>
                        </a:rPr>
                        <a:t>6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t-RU" sz="1200">
                          <a:effectLst/>
                        </a:rPr>
                        <a:t>4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t-RU" sz="1200">
                          <a:effectLst/>
                        </a:rPr>
                        <a:t>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t-RU" sz="1200">
                          <a:effectLst/>
                        </a:rPr>
                        <a:t>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5883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t-RU" sz="1200">
                          <a:effectLst/>
                        </a:rPr>
                        <a:t>Атаджанова Д.З.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t-RU" sz="1200">
                          <a:effectLst/>
                        </a:rPr>
                        <a:t>тат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t-RU" sz="1200">
                          <a:effectLst/>
                        </a:rPr>
                        <a:t>9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t-RU" sz="1200">
                          <a:effectLst/>
                        </a:rPr>
                        <a:t>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t-RU" sz="1200">
                          <a:effectLst/>
                        </a:rPr>
                        <a:t>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t-RU" sz="1200">
                          <a:effectLst/>
                        </a:rPr>
                        <a:t>1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t-RU" sz="1200">
                          <a:effectLst/>
                        </a:rPr>
                        <a:t>8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t-RU" sz="1200">
                          <a:effectLst/>
                        </a:rPr>
                        <a:t>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t-RU" sz="1200" dirty="0">
                          <a:effectLst/>
                        </a:rPr>
                        <a:t>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 rot="10800000" flipV="1">
            <a:off x="899592" y="1414294"/>
            <a:ext cx="7992888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t-RU" alt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Учащиеся </a:t>
            </a: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9-ых классов </a:t>
            </a:r>
            <a:r>
              <a:rPr kumimoji="0" lang="tt-RU" alt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участвовали в едином республиканском тестировании по предмету “Татарский язык”.</a:t>
            </a:r>
            <a:endParaRPr kumimoji="0" lang="ru-RU" alt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t-RU" alt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Результаты таковы:</a:t>
            </a:r>
            <a:endParaRPr kumimoji="0" lang="ru-RU" alt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2" name="Picture 4" descr="C:\Users\Techprom\Desktop\161504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458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475656" y="692696"/>
            <a:ext cx="691276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539552" y="771008"/>
            <a:ext cx="7992888" cy="5755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tt-RU" sz="1600" b="1" dirty="0" smtClean="0"/>
              <a:t>Во </a:t>
            </a:r>
            <a:r>
              <a:rPr lang="tt-RU" sz="1600" b="1" dirty="0"/>
              <a:t>Всероссийском конкурсе молодых писателей “Илһ</a:t>
            </a:r>
            <a:r>
              <a:rPr lang="ru-RU" sz="1600" b="1" dirty="0" err="1"/>
              <a:t>ам</a:t>
            </a:r>
            <a:r>
              <a:rPr lang="ru-RU" sz="1600" b="1" dirty="0"/>
              <a:t>» участвовали учащиеся 6б класса, </a:t>
            </a:r>
            <a:r>
              <a:rPr lang="ru-RU" sz="1600" b="1" dirty="0" err="1"/>
              <a:t>Саттаров</a:t>
            </a:r>
            <a:r>
              <a:rPr lang="ru-RU" sz="1600" b="1" dirty="0"/>
              <a:t> М .(руководитель- </a:t>
            </a:r>
            <a:r>
              <a:rPr lang="ru-RU" sz="1600" b="1" dirty="0" err="1"/>
              <a:t>Саттарова</a:t>
            </a:r>
            <a:r>
              <a:rPr lang="ru-RU" sz="1600" b="1" dirty="0"/>
              <a:t> Г.Р.) и </a:t>
            </a:r>
            <a:r>
              <a:rPr lang="ru-RU" sz="1600" b="1" dirty="0" err="1"/>
              <a:t>Сабитов</a:t>
            </a:r>
            <a:r>
              <a:rPr lang="ru-RU" sz="1600" b="1" dirty="0"/>
              <a:t> А.-3б класса(руководитель-</a:t>
            </a:r>
            <a:r>
              <a:rPr lang="ru-RU" sz="1600" b="1" dirty="0" err="1"/>
              <a:t>Сабитова</a:t>
            </a:r>
            <a:r>
              <a:rPr lang="ru-RU" sz="1600" b="1" dirty="0"/>
              <a:t> Г.С.) вышли на </a:t>
            </a:r>
            <a:r>
              <a:rPr lang="tt-RU" sz="1600" b="1" dirty="0"/>
              <a:t>зональный</a:t>
            </a:r>
            <a:r>
              <a:rPr lang="ru-RU" sz="1600" b="1" dirty="0"/>
              <a:t> тур и были награждены дипломами.</a:t>
            </a:r>
          </a:p>
          <a:p>
            <a:r>
              <a:rPr lang="ru-RU" sz="1600" b="1" dirty="0"/>
              <a:t>         В межрегиональной научно-практической конференции имени </a:t>
            </a:r>
            <a:r>
              <a:rPr lang="ru-RU" sz="1600" b="1" dirty="0" err="1"/>
              <a:t>А.Алиша</a:t>
            </a:r>
            <a:r>
              <a:rPr lang="ru-RU" sz="1600" b="1" dirty="0"/>
              <a:t> ученица 10б класса, </a:t>
            </a:r>
            <a:r>
              <a:rPr lang="ru-RU" sz="1600" b="1" dirty="0" err="1"/>
              <a:t>Тухбатуллина</a:t>
            </a:r>
            <a:r>
              <a:rPr lang="ru-RU" sz="1600" b="1" dirty="0"/>
              <a:t> Ч.(руководитель -</a:t>
            </a:r>
            <a:r>
              <a:rPr lang="ru-RU" sz="1600" b="1" dirty="0" err="1"/>
              <a:t>Замдиханова</a:t>
            </a:r>
            <a:r>
              <a:rPr lang="ru-RU" sz="1600" b="1" dirty="0"/>
              <a:t> Л.З.) стала победителем 1 тура  и получила сертификат.</a:t>
            </a:r>
          </a:p>
          <a:p>
            <a:r>
              <a:rPr lang="ru-RU" sz="1600" b="1" dirty="0"/>
              <a:t>        Участвовали в </a:t>
            </a:r>
            <a:r>
              <a:rPr lang="tt-RU" sz="1600" b="1" dirty="0"/>
              <a:t>городском </a:t>
            </a:r>
            <a:r>
              <a:rPr lang="ru-RU" sz="1600" b="1" dirty="0"/>
              <a:t>конкурсе литературных творческих работ  « В реликвиях душа Тукая» учащиеся 5а класса Шилова К.(руководитель-</a:t>
            </a:r>
            <a:r>
              <a:rPr lang="ru-RU" sz="1600" b="1" dirty="0" err="1"/>
              <a:t>Сабитова</a:t>
            </a:r>
            <a:r>
              <a:rPr lang="ru-RU" sz="1600" b="1" dirty="0"/>
              <a:t> Г.С.),</a:t>
            </a:r>
            <a:r>
              <a:rPr lang="ru-RU" sz="1600" b="1" dirty="0" err="1"/>
              <a:t>Тухбатуллина</a:t>
            </a:r>
            <a:r>
              <a:rPr lang="ru-RU" sz="1600" b="1" dirty="0"/>
              <a:t> Ч.-10б (рук.-</a:t>
            </a:r>
            <a:r>
              <a:rPr lang="ru-RU" sz="1600" b="1" dirty="0" err="1"/>
              <a:t>Замдиханова</a:t>
            </a:r>
            <a:r>
              <a:rPr lang="ru-RU" sz="1600" b="1" dirty="0"/>
              <a:t> Ч.),Кадыров И.-11а(рук.-</a:t>
            </a:r>
            <a:r>
              <a:rPr lang="ru-RU" sz="1600" b="1" dirty="0" err="1"/>
              <a:t>Саттарова</a:t>
            </a:r>
            <a:r>
              <a:rPr lang="ru-RU" sz="1600" b="1" dirty="0"/>
              <a:t> Г.Р.).</a:t>
            </a:r>
          </a:p>
          <a:p>
            <a:r>
              <a:rPr lang="ru-RU" sz="1600" b="1" dirty="0"/>
              <a:t>        Участвовали  в конкурсе «Казан сандугачы-2015» учащиеся 3б класса </a:t>
            </a:r>
            <a:r>
              <a:rPr lang="ru-RU" sz="1600" b="1" dirty="0" err="1"/>
              <a:t>Аникаева</a:t>
            </a:r>
            <a:r>
              <a:rPr lang="ru-RU" sz="1600" b="1" dirty="0"/>
              <a:t>  Д.  и   Гусева  Д.( рук.- </a:t>
            </a:r>
            <a:r>
              <a:rPr lang="ru-RU" sz="1600" b="1" dirty="0" err="1"/>
              <a:t>Сабитова</a:t>
            </a:r>
            <a:r>
              <a:rPr lang="ru-RU" sz="1600" b="1" dirty="0"/>
              <a:t> Г.С.) и ученик 11а класса Шмидт Р. Были награждены дипломами 1 и 3 степени.</a:t>
            </a:r>
          </a:p>
          <a:p>
            <a:r>
              <a:rPr lang="ru-RU" sz="1600" b="1" dirty="0"/>
              <a:t>        В апреле месяце был проведен литературно- музыкальный вечер , посвященный 129-летию со дня рождения татарского поэта </a:t>
            </a:r>
            <a:r>
              <a:rPr lang="ru-RU" sz="1600" b="1" dirty="0" err="1"/>
              <a:t>Г.Тукая</a:t>
            </a:r>
            <a:r>
              <a:rPr lang="ru-RU" sz="1600" b="1" dirty="0"/>
              <a:t>. Был проведен конкурс «Самый лучший чтец» и «Самый лучший </a:t>
            </a:r>
            <a:r>
              <a:rPr lang="ru-RU" sz="1600" b="1" dirty="0" err="1"/>
              <a:t>рисунок»по</a:t>
            </a:r>
            <a:r>
              <a:rPr lang="ru-RU" sz="1600" b="1" dirty="0"/>
              <a:t> творчеству </a:t>
            </a:r>
            <a:r>
              <a:rPr lang="ru-RU" sz="1600" b="1" dirty="0" err="1"/>
              <a:t>Г.Тукая</a:t>
            </a:r>
            <a:r>
              <a:rPr lang="ru-RU" sz="1600" b="1" dirty="0"/>
              <a:t>.</a:t>
            </a:r>
          </a:p>
          <a:p>
            <a:r>
              <a:rPr lang="ru-RU" sz="1600" b="1" dirty="0" smtClean="0"/>
              <a:t>В </a:t>
            </a:r>
            <a:r>
              <a:rPr lang="ru-RU" sz="1600" b="1" dirty="0" err="1"/>
              <a:t>российск</a:t>
            </a:r>
            <a:r>
              <a:rPr lang="tt-RU" sz="1600" b="1" dirty="0"/>
              <a:t>ом дистан</a:t>
            </a:r>
            <a:r>
              <a:rPr lang="ru-RU" sz="1600" b="1" dirty="0" err="1"/>
              <a:t>ционн</a:t>
            </a:r>
            <a:r>
              <a:rPr lang="tt-RU" sz="1600" b="1" dirty="0"/>
              <a:t>ом</a:t>
            </a:r>
            <a:r>
              <a:rPr lang="ru-RU" sz="1600" b="1" dirty="0"/>
              <a:t> </a:t>
            </a:r>
            <a:r>
              <a:rPr lang="ru-RU" sz="1600" b="1" dirty="0" err="1"/>
              <a:t>творческ</a:t>
            </a:r>
            <a:r>
              <a:rPr lang="tt-RU" sz="1600" b="1" dirty="0"/>
              <a:t>ом</a:t>
            </a:r>
            <a:r>
              <a:rPr lang="ru-RU" sz="1600" b="1" dirty="0"/>
              <a:t> конкурс</a:t>
            </a:r>
            <a:r>
              <a:rPr lang="tt-RU" sz="1600" b="1" dirty="0"/>
              <a:t>е</a:t>
            </a:r>
            <a:r>
              <a:rPr lang="ru-RU" sz="1600" b="1" dirty="0"/>
              <a:t> «</a:t>
            </a:r>
            <a:r>
              <a:rPr lang="ru-RU" sz="1600" b="1" dirty="0" err="1"/>
              <a:t>Талантоха</a:t>
            </a:r>
            <a:r>
              <a:rPr lang="ru-RU" sz="1600" b="1" dirty="0"/>
              <a:t>» участвовали многие учащиеся  и достигли определенных успехов , стали победителями, лауреатами и дипломантами.(руководители </a:t>
            </a:r>
            <a:r>
              <a:rPr lang="ru-RU" sz="1600" b="1" dirty="0" err="1"/>
              <a:t>Гайнутдинова</a:t>
            </a:r>
            <a:r>
              <a:rPr lang="ru-RU" sz="1600" b="1" dirty="0"/>
              <a:t> Н.М. и </a:t>
            </a:r>
            <a:r>
              <a:rPr lang="ru-RU" sz="1600" b="1" dirty="0" err="1"/>
              <a:t>Сабитова</a:t>
            </a:r>
            <a:r>
              <a:rPr lang="ru-RU" sz="1600" b="1" dirty="0"/>
              <a:t> Г.С.).</a:t>
            </a:r>
          </a:p>
          <a:p>
            <a:r>
              <a:rPr lang="tt-RU" sz="1600" b="1" dirty="0"/>
              <a:t>         </a:t>
            </a:r>
            <a:r>
              <a:rPr lang="ru-RU" sz="1600" b="1" dirty="0" err="1"/>
              <a:t>Гайнутдинова</a:t>
            </a:r>
            <a:r>
              <a:rPr lang="ru-RU" sz="1600" b="1" dirty="0"/>
              <a:t> Н.М. участвовала в различных профессиональных конкурсах и награждена сертификатами за публикацию методического материала. </a:t>
            </a:r>
            <a:r>
              <a:rPr lang="ru-RU" sz="1600" b="1" dirty="0" smtClean="0"/>
              <a:t>Стала участницей конкурса </a:t>
            </a:r>
            <a:r>
              <a:rPr lang="ru-RU" sz="1600" b="1" dirty="0"/>
              <a:t>«Учитель года-2015».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9" name="Диаграмма 8"/>
          <p:cNvGraphicFramePr/>
          <p:nvPr/>
        </p:nvGraphicFramePr>
        <p:xfrm>
          <a:off x="1115616" y="2276872"/>
          <a:ext cx="7056784" cy="31841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2558" name="Rectangle 30"/>
          <p:cNvSpPr>
            <a:spLocks noChangeArrowheads="1"/>
          </p:cNvSpPr>
          <p:nvPr/>
        </p:nvSpPr>
        <p:spPr bwMode="auto">
          <a:xfrm>
            <a:off x="0" y="195590"/>
            <a:ext cx="46519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0" y="526029"/>
            <a:ext cx="853244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i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2" name="Picture 4" descr="C:\Users\Techprom\Desktop\161504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458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475656" y="836712"/>
            <a:ext cx="691276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611560" y="303848"/>
            <a:ext cx="7920880" cy="1908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/>
              <a:t>В 2014-2015 учебном году системой дополнительного образования охвачено 70%  обучающихся школы (кружки,  клубы, секции на базе школы и в учреждениях дополнительного образования). </a:t>
            </a:r>
            <a:endParaRPr lang="ru-RU" sz="1600" b="1" dirty="0" smtClean="0"/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 smtClean="0"/>
              <a:t>Дополнительное </a:t>
            </a:r>
            <a:r>
              <a:rPr lang="ru-RU" sz="1600" b="1" dirty="0"/>
              <a:t>образование в школе представлено в </a:t>
            </a:r>
            <a:r>
              <a:rPr lang="ru-RU" sz="1600" b="1" dirty="0" smtClean="0"/>
              <a:t>таблице: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b="1" dirty="0" smtClean="0"/>
          </a:p>
          <a:p>
            <a:r>
              <a:rPr lang="ru-RU" dirty="0" smtClean="0"/>
              <a:t> 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2558" name="Rectangle 30"/>
          <p:cNvSpPr>
            <a:spLocks noChangeArrowheads="1"/>
          </p:cNvSpPr>
          <p:nvPr/>
        </p:nvSpPr>
        <p:spPr bwMode="auto">
          <a:xfrm>
            <a:off x="0" y="195590"/>
            <a:ext cx="46519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4617457"/>
              </p:ext>
            </p:extLst>
          </p:nvPr>
        </p:nvGraphicFramePr>
        <p:xfrm>
          <a:off x="827584" y="1412781"/>
          <a:ext cx="7992888" cy="4898290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473198"/>
                <a:gridCol w="3279506"/>
                <a:gridCol w="4168176"/>
                <a:gridCol w="72008"/>
              </a:tblGrid>
              <a:tr h="16675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№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08" marR="43408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Название объединения (кружка)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08" marR="43408" marT="0" marB="0" anchor="ctr"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Результат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08" marR="43408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6675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08" marR="43408" marT="0" marB="0"/>
                </a:tc>
                <a:tc gridSpan="3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Художественно-эстетическая направленность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08" marR="4340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7053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1.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08" marR="4340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«Народные танцы»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08" marR="43408" marT="0" marB="0"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Ежегодные участники концертов школьного, районного уровня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08" marR="4340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66759">
                <a:tc gridSpan="4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Краеведческая  направленность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08" marR="4340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9328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2.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08" marR="4340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«Никто не забыт, ничто не забыто»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08" marR="43408" marT="0" marB="0"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Просветительская работа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08" marR="4340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66759">
                <a:tc gridSpan="4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Эколого-биологическая направленность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08" marR="4340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0930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08" marR="4340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Эколого-биологический клуб «Зеленый патруль»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08" marR="43408" marT="0" marB="0"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Озеленение школьных рекреаций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Посадка рассады, организация акций «Светлеет грусть, когда цветут цветы»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08" marR="4340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66759">
                <a:tc gridSpan="4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Физкультурно-спортивная направленность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08" marR="4340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6528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4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08" marR="4340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Баскетбол, волейбол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 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08" marR="43408" marT="0" marB="0"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Участие в соревнованиях школьного и районного уровня.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Победители соревнований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08" marR="4340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66759">
                <a:tc gridSpan="4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Техническое творчество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08" marR="4340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6675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5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08" marR="4340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Робототехника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08" marR="4340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Освоения практической части курса 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08" marR="4340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28645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6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08" marR="4340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Стендовое моделирование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08" marR="4340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Участие в конкурсах школьного, районного, городского уровня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08" marR="4340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166759">
                <a:tc gridSpan="4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Социально-педагогическая направленность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08" marR="4340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4723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7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08" marR="4340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Отряд ДЮП «Спасатель»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08" marR="43408" marT="0" marB="0"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Профилактическая работа среди обучающихся школы по предупреждению пожаров;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Участие в школьных конкурсах рисунков противопожарной тематики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08" marR="4340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8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08" marR="4340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Отряд ЮИД «</a:t>
                      </a:r>
                      <a:r>
                        <a:rPr lang="ru-RU" sz="1050" dirty="0" err="1">
                          <a:effectLst/>
                        </a:rPr>
                        <a:t>Конопушки</a:t>
                      </a:r>
                      <a:r>
                        <a:rPr lang="ru-RU" sz="1050" dirty="0">
                          <a:effectLst/>
                        </a:rPr>
                        <a:t>»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08" marR="43408" marT="0" marB="0"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Организация и проведение профилактической работы среди обучающихся школы и воспитанников МБОУ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08" marR="4340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3399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9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08" marR="4340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Клуб «Школьный дозор»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08" marR="43408" marT="0" marB="0"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Просветительская работа среди учащихся школы по знанию законов государства, правам и обязанностям.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08" marR="4340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5809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10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08" marR="4340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Отряд «</a:t>
                      </a:r>
                      <a:r>
                        <a:rPr lang="ru-RU" sz="1050" dirty="0" err="1">
                          <a:effectLst/>
                        </a:rPr>
                        <a:t>ЗОЖиК</a:t>
                      </a:r>
                      <a:r>
                        <a:rPr lang="ru-RU" sz="1050" dirty="0">
                          <a:effectLst/>
                        </a:rPr>
                        <a:t>»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08" marR="43408" marT="0" marB="0"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Организация и проведение профилактической работы среди обучающихся школы и воспитанников МБОУ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08" marR="4340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1602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11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08" marR="4340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Школьная газета «</a:t>
                      </a:r>
                      <a:r>
                        <a:rPr lang="en-US" sz="1050" dirty="0" err="1">
                          <a:effectLst/>
                        </a:rPr>
                        <a:t>ProShool</a:t>
                      </a:r>
                      <a:r>
                        <a:rPr lang="ru-RU" sz="1050" dirty="0">
                          <a:effectLst/>
                        </a:rPr>
                        <a:t>»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08" marR="43408" marT="0" marB="0"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Просветительская работа среди учащихся школы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408" marR="4340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2" name="Picture 4" descr="C:\Users\Techprom\Desktop\161504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458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475656" y="692696"/>
            <a:ext cx="691276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611560" y="796288"/>
            <a:ext cx="792088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 smtClean="0"/>
          </a:p>
          <a:p>
            <a:r>
              <a:rPr lang="ru-RU" dirty="0" smtClean="0"/>
              <a:t> 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9" name="Диаграмма 8"/>
          <p:cNvGraphicFramePr/>
          <p:nvPr/>
        </p:nvGraphicFramePr>
        <p:xfrm>
          <a:off x="1115616" y="2276872"/>
          <a:ext cx="7056784" cy="31841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2558" name="Rectangle 30"/>
          <p:cNvSpPr>
            <a:spLocks noChangeArrowheads="1"/>
          </p:cNvSpPr>
          <p:nvPr/>
        </p:nvSpPr>
        <p:spPr bwMode="auto">
          <a:xfrm>
            <a:off x="0" y="195590"/>
            <a:ext cx="46519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899592" y="395162"/>
            <a:ext cx="7488832" cy="54784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                   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b="1" i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endParaRPr kumimoji="0" lang="ru-RU" b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</a:t>
            </a:r>
            <a:r>
              <a:rPr lang="ru-RU" sz="2000" b="1" dirty="0" smtClean="0"/>
              <a:t>Курсовую </a:t>
            </a:r>
            <a:r>
              <a:rPr lang="ru-RU" sz="2000" b="1" dirty="0"/>
              <a:t>переподготовку по предмету в этом учебном году прошли 11 </a:t>
            </a:r>
            <a:r>
              <a:rPr lang="ru-RU" sz="2000" b="1" dirty="0" smtClean="0"/>
              <a:t>учителей.</a:t>
            </a:r>
            <a:endParaRPr lang="ru-RU" sz="2000" b="1" dirty="0"/>
          </a:p>
          <a:p>
            <a:r>
              <a:rPr lang="ru-RU" sz="2000" b="1" dirty="0" smtClean="0"/>
              <a:t>Из </a:t>
            </a:r>
            <a:r>
              <a:rPr lang="ru-RU" sz="2000" b="1" dirty="0"/>
              <a:t>них прошли курсы по ФГОС ООО- 8 чел.</a:t>
            </a:r>
          </a:p>
          <a:p>
            <a:r>
              <a:rPr lang="ru-RU" sz="2000" b="1" dirty="0"/>
              <a:t>В школе ежегодно проводится процедура аттестации педагогических кадров. </a:t>
            </a:r>
          </a:p>
          <a:p>
            <a:r>
              <a:rPr lang="ru-RU" sz="2000" b="1" dirty="0"/>
              <a:t>В настоящее время 82 % учителей имеют квалификационную категорию: </a:t>
            </a:r>
            <a:endParaRPr lang="ru-RU" sz="2000" b="1" dirty="0" smtClean="0"/>
          </a:p>
          <a:p>
            <a:r>
              <a:rPr lang="ru-RU" sz="2000" b="1" dirty="0"/>
              <a:t>В этом учебном году прошли аттестацию 12 педагогов.</a:t>
            </a:r>
          </a:p>
          <a:p>
            <a:r>
              <a:rPr lang="ru-RU" sz="2000" b="1" dirty="0"/>
              <a:t>Только 3 педагога подтверждали соответствие 1 кв</a:t>
            </a:r>
            <a:r>
              <a:rPr lang="ru-RU" sz="2000" b="1" dirty="0" smtClean="0"/>
              <a:t>. категории</a:t>
            </a:r>
            <a:r>
              <a:rPr lang="ru-RU" sz="2000" b="1" dirty="0"/>
              <a:t>; </a:t>
            </a:r>
            <a:endParaRPr lang="ru-RU" sz="2000" b="1" dirty="0" smtClean="0"/>
          </a:p>
          <a:p>
            <a:r>
              <a:rPr lang="ru-RU" sz="2000" b="1" dirty="0" smtClean="0"/>
              <a:t>1 </a:t>
            </a:r>
            <a:r>
              <a:rPr lang="ru-RU" sz="2000" b="1" dirty="0"/>
              <a:t>педагог подтвердил соответствие высшей кв. категории; </a:t>
            </a:r>
            <a:endParaRPr lang="ru-RU" sz="2000" b="1" dirty="0" smtClean="0"/>
          </a:p>
          <a:p>
            <a:r>
              <a:rPr lang="ru-RU" sz="2000" b="1" dirty="0" smtClean="0"/>
              <a:t>и </a:t>
            </a:r>
            <a:r>
              <a:rPr lang="ru-RU" sz="2000" b="1" dirty="0"/>
              <a:t>только 2 педагога были аттестованы на соответствие занимаемой должности. </a:t>
            </a:r>
            <a:endParaRPr lang="ru-RU" sz="2000" b="1" dirty="0" smtClean="0"/>
          </a:p>
          <a:p>
            <a:r>
              <a:rPr lang="ru-RU" sz="2000" b="1" dirty="0" smtClean="0"/>
              <a:t>Все </a:t>
            </a:r>
            <a:r>
              <a:rPr lang="ru-RU" sz="2000" b="1" dirty="0"/>
              <a:t>остальные педагоги были впервые аттестованы на 1 кв. категорию.</a:t>
            </a:r>
          </a:p>
          <a:p>
            <a:endParaRPr lang="ru-RU" sz="2000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2" name="Picture 4" descr="C:\Users\Techprom\Desktop\161504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458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475656" y="692696"/>
            <a:ext cx="691276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465192" y="889743"/>
            <a:ext cx="8427288" cy="569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1400" b="1" u="sng" dirty="0"/>
              <a:t>Издательская деятельность педагогов школы в 2014-2015 учебном году представляет следующую картину</a:t>
            </a:r>
            <a:r>
              <a:rPr lang="ru-RU" sz="1400" b="1" dirty="0"/>
              <a:t>:</a:t>
            </a:r>
          </a:p>
          <a:p>
            <a:pPr lvl="0"/>
            <a:r>
              <a:rPr lang="ru-RU" sz="1200" dirty="0" err="1"/>
              <a:t>Байбекова</a:t>
            </a:r>
            <a:r>
              <a:rPr lang="ru-RU" sz="1200" dirty="0"/>
              <a:t> Ф.Ф. </a:t>
            </a:r>
            <a:r>
              <a:rPr lang="tt-RU" sz="1200" dirty="0"/>
              <a:t>Р</a:t>
            </a:r>
            <a:r>
              <a:rPr lang="ru-RU" sz="1200" dirty="0" err="1"/>
              <a:t>абота</a:t>
            </a:r>
            <a:r>
              <a:rPr lang="ru-RU" sz="1200" dirty="0"/>
              <a:t> с учащимися с низким познавательным потенциалом. Электронное периодическое издание «Педагогический мир»;</a:t>
            </a:r>
          </a:p>
          <a:p>
            <a:pPr lvl="0"/>
            <a:r>
              <a:rPr lang="ru-RU" sz="1200" dirty="0"/>
              <a:t>Елисеева Н.Ф. Некоторые формы и методы работы с учебной литературой на уроках математики. Электронное периодическое издание «Педагогическая газета»;</a:t>
            </a:r>
          </a:p>
          <a:p>
            <a:pPr lvl="0"/>
            <a:r>
              <a:rPr lang="ru-RU" sz="1200" dirty="0"/>
              <a:t>Леоненко Н.В. Решение задач по химии. Электронное периодическое издание «Педагогический мир»;</a:t>
            </a:r>
          </a:p>
          <a:p>
            <a:pPr lvl="0"/>
            <a:r>
              <a:rPr lang="tt-RU" sz="1200" dirty="0"/>
              <a:t>Ефремова О.Г. Нас</a:t>
            </a:r>
            <a:r>
              <a:rPr lang="ru-RU" sz="1200" dirty="0" err="1"/>
              <a:t>ущные</a:t>
            </a:r>
            <a:r>
              <a:rPr lang="ru-RU" sz="1200" dirty="0"/>
              <a:t> вопросы логопедической помощи в начальной школе. Журнал «Филология и культура. №3 2014г. Типография издательства КГУ.</a:t>
            </a:r>
          </a:p>
          <a:p>
            <a:pPr lvl="0"/>
            <a:r>
              <a:rPr lang="ru-RU" sz="1200" dirty="0"/>
              <a:t>Ефремова О.Г. Структура целостной педагогической деятельности учителя-логопеда в ОО. Казанский педагогический журнал. №2 2015г. Типография «</a:t>
            </a:r>
            <a:r>
              <a:rPr lang="ru-RU" sz="1200" dirty="0" err="1"/>
              <a:t>Вестфалика</a:t>
            </a:r>
            <a:r>
              <a:rPr lang="ru-RU" sz="1200" dirty="0"/>
              <a:t>».</a:t>
            </a:r>
          </a:p>
          <a:p>
            <a:pPr lvl="0"/>
            <a:r>
              <a:rPr lang="ru-RU" sz="1200" dirty="0" err="1"/>
              <a:t>МелиховаЕ.Ю</a:t>
            </a:r>
            <a:r>
              <a:rPr lang="ru-RU" sz="1200" dirty="0"/>
              <a:t>. публикация на тему «Главные направления </a:t>
            </a:r>
            <a:r>
              <a:rPr lang="ru-RU" sz="1200" dirty="0" err="1"/>
              <a:t>иволюции</a:t>
            </a:r>
            <a:r>
              <a:rPr lang="ru-RU" sz="1200" dirty="0"/>
              <a:t>». </a:t>
            </a:r>
            <a:r>
              <a:rPr lang="ru-RU" sz="1200" dirty="0" err="1"/>
              <a:t>Мультиурок</a:t>
            </a:r>
            <a:r>
              <a:rPr lang="ru-RU" sz="1200" dirty="0"/>
              <a:t>. </a:t>
            </a:r>
            <a:r>
              <a:rPr lang="ru-RU" sz="1200" u="sng" dirty="0">
                <a:hlinkClick r:id="rId3"/>
              </a:rPr>
              <a:t>Http://multiurok.ru</a:t>
            </a:r>
            <a:endParaRPr lang="ru-RU" sz="1200" dirty="0"/>
          </a:p>
          <a:p>
            <a:pPr lvl="0"/>
            <a:r>
              <a:rPr lang="ru-RU" sz="1200" dirty="0" err="1"/>
              <a:t>МелиховаЕ.Ю</a:t>
            </a:r>
            <a:r>
              <a:rPr lang="ru-RU" sz="1200" dirty="0"/>
              <a:t>. публикация на тему «Лейкоциты.». </a:t>
            </a:r>
            <a:r>
              <a:rPr lang="ru-RU" sz="1200" dirty="0" err="1"/>
              <a:t>Мультиурок</a:t>
            </a:r>
            <a:r>
              <a:rPr lang="ru-RU" sz="1200" dirty="0"/>
              <a:t>. </a:t>
            </a:r>
            <a:r>
              <a:rPr lang="ru-RU" sz="1200" u="sng" dirty="0">
                <a:hlinkClick r:id="rId3"/>
              </a:rPr>
              <a:t>Http://multiurok.ru</a:t>
            </a:r>
            <a:endParaRPr lang="ru-RU" sz="1200" dirty="0"/>
          </a:p>
          <a:p>
            <a:pPr lvl="0"/>
            <a:r>
              <a:rPr lang="ru-RU" sz="1200" dirty="0" err="1"/>
              <a:t>Мухаметзарипова</a:t>
            </a:r>
            <a:r>
              <a:rPr lang="ru-RU" sz="1200" dirty="0"/>
              <a:t> Д.Р. Программа «Английский язык для дошкольников». Всероссийский интернет-портал </a:t>
            </a:r>
            <a:r>
              <a:rPr lang="en-US" sz="1200" dirty="0"/>
              <a:t>www</a:t>
            </a:r>
            <a:r>
              <a:rPr lang="ru-RU" sz="1200" dirty="0"/>
              <a:t>.</a:t>
            </a:r>
            <a:r>
              <a:rPr lang="en-US" sz="1200" dirty="0"/>
              <a:t>open</a:t>
            </a:r>
            <a:r>
              <a:rPr lang="ru-RU" sz="1200" dirty="0"/>
              <a:t>-</a:t>
            </a:r>
            <a:r>
              <a:rPr lang="en-US" sz="1200" dirty="0"/>
              <a:t>lesson</a:t>
            </a:r>
            <a:r>
              <a:rPr lang="ru-RU" sz="1200" dirty="0"/>
              <a:t>.</a:t>
            </a:r>
            <a:r>
              <a:rPr lang="en-US" sz="1200" dirty="0"/>
              <a:t>net</a:t>
            </a:r>
            <a:endParaRPr lang="ru-RU" sz="1200" dirty="0"/>
          </a:p>
          <a:p>
            <a:pPr lvl="0"/>
            <a:r>
              <a:rPr lang="ru-RU" sz="1200" dirty="0" err="1"/>
              <a:t>Мухаметзарипова</a:t>
            </a:r>
            <a:r>
              <a:rPr lang="ru-RU" sz="1200" dirty="0"/>
              <a:t> Д.Р. Интеллектуальная игра «Умники и умницы» Всероссийский интернет-портал </a:t>
            </a:r>
            <a:r>
              <a:rPr lang="en-US" sz="1200" u="sng" dirty="0">
                <a:hlinkClick r:id="rId4"/>
              </a:rPr>
              <a:t>www</a:t>
            </a:r>
            <a:r>
              <a:rPr lang="ru-RU" sz="1200" u="sng" dirty="0">
                <a:hlinkClick r:id="rId4"/>
              </a:rPr>
              <a:t>.</a:t>
            </a:r>
            <a:r>
              <a:rPr lang="en-US" sz="1200" u="sng" dirty="0">
                <a:hlinkClick r:id="rId4"/>
              </a:rPr>
              <a:t>open</a:t>
            </a:r>
            <a:r>
              <a:rPr lang="ru-RU" sz="1200" u="sng" dirty="0">
                <a:hlinkClick r:id="rId4"/>
              </a:rPr>
              <a:t>-</a:t>
            </a:r>
            <a:r>
              <a:rPr lang="en-US" sz="1200" u="sng" dirty="0">
                <a:hlinkClick r:id="rId4"/>
              </a:rPr>
              <a:t>lesson</a:t>
            </a:r>
            <a:r>
              <a:rPr lang="ru-RU" sz="1200" u="sng" dirty="0">
                <a:hlinkClick r:id="rId4"/>
              </a:rPr>
              <a:t>.</a:t>
            </a:r>
            <a:r>
              <a:rPr lang="en-US" sz="1200" u="sng" dirty="0">
                <a:hlinkClick r:id="rId4"/>
              </a:rPr>
              <a:t>net</a:t>
            </a:r>
            <a:endParaRPr lang="ru-RU" sz="1200" dirty="0"/>
          </a:p>
          <a:p>
            <a:pPr lvl="0"/>
            <a:r>
              <a:rPr lang="ru-RU" sz="1200" dirty="0" err="1"/>
              <a:t>Новак</a:t>
            </a:r>
            <a:r>
              <a:rPr lang="ru-RU" sz="1200" dirty="0"/>
              <a:t> В.А. Особенности патриотического воспитания через дополнительное образование и музейную педагогику. </a:t>
            </a:r>
            <a:r>
              <a:rPr lang="en-US" sz="1200" dirty="0"/>
              <a:t>KAZANOBR</a:t>
            </a:r>
            <a:r>
              <a:rPr lang="ru-RU" sz="1200" dirty="0"/>
              <a:t>. </a:t>
            </a:r>
            <a:r>
              <a:rPr lang="en-US" sz="1200" dirty="0"/>
              <a:t>RU</a:t>
            </a:r>
            <a:endParaRPr lang="ru-RU" sz="1200" dirty="0"/>
          </a:p>
          <a:p>
            <a:pPr lvl="0"/>
            <a:r>
              <a:rPr lang="ru-RU" sz="1200" dirty="0" err="1"/>
              <a:t>Хрусталёва</a:t>
            </a:r>
            <a:r>
              <a:rPr lang="ru-RU" sz="1200" dirty="0"/>
              <a:t> Л.А. Конспект урока «Музыкальная интонация». Свидетельство о публикации на сайте для учителя «Копилка уроков».</a:t>
            </a:r>
          </a:p>
          <a:p>
            <a:pPr lvl="0"/>
            <a:r>
              <a:rPr lang="ru-RU" sz="1200" dirty="0"/>
              <a:t>Чуприн Д.Л.  Урок физической культуры для учащихся 5 класса. Свидетельство о публикации на сайте для учителя «Копилка уроков».</a:t>
            </a:r>
          </a:p>
          <a:p>
            <a:pPr lvl="0"/>
            <a:r>
              <a:rPr lang="ru-RU" sz="1200" dirty="0" err="1"/>
              <a:t>А.М.Каплан</a:t>
            </a:r>
            <a:r>
              <a:rPr lang="ru-RU" sz="1200" dirty="0"/>
              <a:t>. Особенности патриотического воспитания через дополнительное образование и музейную педагогику. </a:t>
            </a:r>
            <a:r>
              <a:rPr lang="en-US" sz="1200" dirty="0"/>
              <a:t>KAZANOBR</a:t>
            </a:r>
            <a:r>
              <a:rPr lang="ru-RU" sz="1200" dirty="0"/>
              <a:t>. </a:t>
            </a:r>
            <a:r>
              <a:rPr lang="en-US" sz="1200" dirty="0"/>
              <a:t>RU</a:t>
            </a:r>
            <a:endParaRPr lang="ru-RU" sz="1200" dirty="0"/>
          </a:p>
          <a:p>
            <a:pPr lvl="0"/>
            <a:r>
              <a:rPr lang="ru-RU" sz="1200" dirty="0" err="1"/>
              <a:t>А.М.Каплан</a:t>
            </a:r>
            <a:r>
              <a:rPr lang="ru-RU" sz="1200" dirty="0"/>
              <a:t>. Социальное партнерство с одаренными учащимися. Журнал «Филология и культура»</a:t>
            </a:r>
          </a:p>
          <a:p>
            <a:pPr lvl="0"/>
            <a:r>
              <a:rPr lang="ru-RU" sz="1200" dirty="0" err="1"/>
              <a:t>Гайфутдинова</a:t>
            </a:r>
            <a:r>
              <a:rPr lang="ru-RU" sz="1200" dirty="0"/>
              <a:t> А. Р. Методическая разработка «Мы такие разные». Электронный журнал «</a:t>
            </a:r>
            <a:r>
              <a:rPr lang="ru-RU" sz="1200" dirty="0" err="1"/>
              <a:t>Эдукон</a:t>
            </a:r>
            <a:r>
              <a:rPr lang="ru-RU" sz="1200" dirty="0"/>
              <a:t>».</a:t>
            </a:r>
          </a:p>
          <a:p>
            <a:pPr lvl="0"/>
            <a:r>
              <a:rPr lang="ru-RU" sz="1200" dirty="0" err="1"/>
              <a:t>Гайфутдинова</a:t>
            </a:r>
            <a:r>
              <a:rPr lang="ru-RU" sz="1200" dirty="0"/>
              <a:t> А. Р. Урок «Планета Земля в опасности». Дистанционный образовательный проект «Видео уроки»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/>
          </a:p>
          <a:p>
            <a:r>
              <a:rPr lang="ru-RU" sz="1200" dirty="0" smtClean="0"/>
              <a:t> 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2558" name="Rectangle 30"/>
          <p:cNvSpPr>
            <a:spLocks noChangeArrowheads="1"/>
          </p:cNvSpPr>
          <p:nvPr/>
        </p:nvSpPr>
        <p:spPr bwMode="auto">
          <a:xfrm>
            <a:off x="0" y="195590"/>
            <a:ext cx="46519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1285852" y="593504"/>
            <a:ext cx="6357950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                   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b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2" name="Picture 4" descr="C:\Users\Techprom\Desktop\161504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948" y="-38100"/>
            <a:ext cx="917458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475656" y="692696"/>
            <a:ext cx="691276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611560" y="188431"/>
            <a:ext cx="7776864" cy="1538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 smtClean="0"/>
          </a:p>
          <a:p>
            <a:pPr lvl="0" algn="ctr"/>
            <a:r>
              <a:rPr lang="ru-RU" dirty="0" smtClean="0"/>
              <a:t> </a:t>
            </a:r>
            <a:r>
              <a:rPr lang="ru-RU" sz="2000" b="1" dirty="0"/>
              <a:t>Участие педагогов в профессиональных конкурсах, </a:t>
            </a:r>
            <a:endParaRPr lang="ru-RU" sz="2000" b="1" dirty="0" smtClean="0"/>
          </a:p>
          <a:p>
            <a:pPr lvl="0" algn="ctr"/>
            <a:r>
              <a:rPr lang="ru-RU" sz="2000" b="1" dirty="0" smtClean="0"/>
              <a:t>грантах</a:t>
            </a:r>
            <a:r>
              <a:rPr lang="ru-RU" sz="2000" b="1" dirty="0"/>
              <a:t>, проектах </a:t>
            </a:r>
            <a:r>
              <a:rPr lang="ru-RU" sz="2000" b="1" dirty="0" err="1"/>
              <a:t>ит.д</a:t>
            </a:r>
            <a:r>
              <a:rPr lang="ru-RU" sz="2000" b="1" dirty="0"/>
              <a:t>.:</a:t>
            </a:r>
          </a:p>
          <a:p>
            <a:endParaRPr lang="ru-RU" dirty="0" smtClean="0"/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2558" name="Rectangle 30"/>
          <p:cNvSpPr>
            <a:spLocks noChangeArrowheads="1"/>
          </p:cNvSpPr>
          <p:nvPr/>
        </p:nvSpPr>
        <p:spPr bwMode="auto">
          <a:xfrm>
            <a:off x="0" y="195590"/>
            <a:ext cx="46519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1707265"/>
              </p:ext>
            </p:extLst>
          </p:nvPr>
        </p:nvGraphicFramePr>
        <p:xfrm>
          <a:off x="950516" y="1268760"/>
          <a:ext cx="7416824" cy="5204365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309116"/>
                <a:gridCol w="3312368"/>
                <a:gridCol w="2017573"/>
                <a:gridCol w="1777767"/>
              </a:tblGrid>
              <a:tr h="1888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№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284" marR="3828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Название конкурса (уровень)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284" marR="3828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ФИО участника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284" marR="3828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Результат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284" marR="38284" marT="0" marB="0"/>
                </a:tc>
              </a:tr>
              <a:tr h="590429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284" marR="3828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I </a:t>
                      </a:r>
                      <a:r>
                        <a:rPr lang="tt-RU" sz="1200" dirty="0">
                          <a:effectLst/>
                        </a:rPr>
                        <a:t>Всероссийск</a:t>
                      </a:r>
                      <a:r>
                        <a:rPr lang="ru-RU" sz="1200" dirty="0" err="1">
                          <a:effectLst/>
                        </a:rPr>
                        <a:t>ий</a:t>
                      </a:r>
                      <a:r>
                        <a:rPr lang="ru-RU" sz="1200" dirty="0">
                          <a:effectLst/>
                        </a:rPr>
                        <a:t> </a:t>
                      </a:r>
                      <a:r>
                        <a:rPr lang="tt-RU" sz="1200" dirty="0">
                          <a:effectLst/>
                        </a:rPr>
                        <a:t> конкурс авторских программ и элективных курсов </a:t>
                      </a:r>
                      <a:r>
                        <a:rPr lang="ru-RU" sz="1200" dirty="0">
                          <a:effectLst/>
                        </a:rPr>
                        <a:t>«Педагогические технологии в современном образовании».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Элективный курс «Англоязычные страны»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284" marR="3828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t-RU" sz="1200">
                          <a:effectLst/>
                        </a:rPr>
                        <a:t>Мухаметзарипова Диляра Равилевна, учитель английского языка </a:t>
                      </a:r>
                      <a:r>
                        <a:rPr lang="ru-RU" sz="1200">
                          <a:effectLst/>
                        </a:rPr>
                        <a:t>1 кв. категории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284" marR="3828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t-RU" sz="1200">
                          <a:effectLst/>
                        </a:rPr>
                        <a:t>Диплом 1степени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284" marR="38284" marT="0" marB="0"/>
                </a:tc>
              </a:tr>
              <a:tr h="584423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284" marR="3828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Учитель года 2014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284" marR="3828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t-RU" sz="1200">
                          <a:effectLst/>
                        </a:rPr>
                        <a:t>Гайнутдинова Н.М., учитель татарского языка</a:t>
                      </a:r>
                      <a:endParaRPr lang="ru-RU" sz="12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 кв. категории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284" marR="3828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t-RU" sz="1200" dirty="0">
                          <a:effectLst/>
                        </a:rPr>
                        <a:t>Участие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284" marR="38284" marT="0" marB="0"/>
                </a:tc>
              </a:tr>
              <a:tr h="389615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284" marR="3828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14 специализированная  выставка  «ДОРТРАНСЭКСПО» детского технического творчества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284" marR="3828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effectLst/>
                        </a:rPr>
                        <a:t>Новак</a:t>
                      </a:r>
                      <a:r>
                        <a:rPr lang="ru-RU" sz="1200" dirty="0">
                          <a:effectLst/>
                        </a:rPr>
                        <a:t> В.А., педагог-организатор ОБЖ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284" marR="3828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Диплом 1 степени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284" marR="38284" marT="0" marB="0"/>
                </a:tc>
              </a:tr>
              <a:tr h="584423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284" marR="3828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III</a:t>
                      </a:r>
                      <a:r>
                        <a:rPr lang="ru-RU" sz="1200">
                          <a:effectLst/>
                        </a:rPr>
                        <a:t> республиканские педагогические чтения имени татарского просветителя,  педагога и общественного деятеля Мухлисыбуби.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284" marR="3828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t-RU" sz="1200" dirty="0">
                          <a:effectLst/>
                        </a:rPr>
                        <a:t>Гайнутдинова Н.М., учитель татарского языка</a:t>
                      </a:r>
                      <a:endParaRPr lang="ru-RU" sz="12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 кв. категории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284" marR="3828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Благодарственное письмо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284" marR="38284" marT="0" marB="0"/>
                </a:tc>
              </a:tr>
              <a:tr h="487019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284" marR="3828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Городской конкурс инновационных разработок. Программа воспитательной работы 8а класса «Курс нравственных ценностей»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284" marR="3828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t-RU" sz="1200" dirty="0">
                          <a:effectLst/>
                        </a:rPr>
                        <a:t>Леоненко Н.В.,</a:t>
                      </a:r>
                      <a:endParaRPr lang="ru-RU" sz="12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t-RU" sz="1200" dirty="0">
                          <a:effectLst/>
                        </a:rPr>
                        <a:t>Учитель химии высшей кв. категории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284" marR="3828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Участие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284" marR="38284" marT="0" marB="0"/>
                </a:tc>
              </a:tr>
              <a:tr h="389615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284" marR="3828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Районный конкурс кабинетов начальных классов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284" marR="3828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t-RU" sz="1200" dirty="0">
                          <a:effectLst/>
                        </a:rPr>
                        <a:t>Портнова В.П., учитель начальных классов высшей кв. категории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284" marR="3828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t-RU" sz="1200">
                          <a:effectLst/>
                        </a:rPr>
                        <a:t>Благодарственное письмо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284" marR="38284" marT="0" marB="0"/>
                </a:tc>
              </a:tr>
              <a:tr h="584423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284" marR="3828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II </a:t>
                      </a:r>
                      <a:r>
                        <a:rPr lang="ru-RU" sz="1200">
                          <a:effectLst/>
                        </a:rPr>
                        <a:t>Международная олимпиада «</a:t>
                      </a:r>
                      <a:r>
                        <a:rPr lang="en-US" sz="1200">
                          <a:effectLst/>
                        </a:rPr>
                        <a:t>Full Mix</a:t>
                      </a:r>
                      <a:r>
                        <a:rPr lang="ru-RU" sz="1200">
                          <a:effectLst/>
                        </a:rPr>
                        <a:t>» для преподавателей английского языка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284" marR="3828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t-RU" sz="1200" dirty="0">
                          <a:effectLst/>
                        </a:rPr>
                        <a:t>Мухаметзарипова Диляра Равилевна, учитель английского языка </a:t>
                      </a:r>
                      <a:r>
                        <a:rPr lang="ru-RU" sz="1200" dirty="0">
                          <a:effectLst/>
                        </a:rPr>
                        <a:t>1 кв. категории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284" marR="3828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t-RU" sz="1200" dirty="0" smtClean="0">
                          <a:effectLst/>
                        </a:rPr>
                        <a:t>Благодарственное письмо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284" marR="38284" marT="0" marB="0"/>
                </a:tc>
              </a:tr>
              <a:tr h="737759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284" marR="3828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Форум «Педагоги России. Инновации в образовании»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284" marR="3828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t-RU" sz="1200">
                          <a:effectLst/>
                        </a:rPr>
                        <a:t>Маркелова И.В., учитель начальных классов высшей кв. категории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284" marR="3828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t-RU" sz="1200" dirty="0">
                          <a:effectLst/>
                        </a:rPr>
                        <a:t>Благодарственное письмо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284" marR="38284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2" name="Picture 4" descr="C:\Users\Techprom\Desktop\161504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14" y="0"/>
            <a:ext cx="917458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475656" y="692696"/>
            <a:ext cx="691276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683568" y="404763"/>
            <a:ext cx="7848872" cy="5232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 smtClean="0"/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ОТКРЫТЫ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ПЕРСОНАЛЬНЫЕ САЙТЫ У СЛЕДУЮЩИХ УЧИТЕЛЕЙ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Мухаметзарипова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Д.Р.</a:t>
            </a:r>
          </a:p>
          <a:p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Гайфутдинова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А.Р.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Мелихова Е.Ю.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Елисеева Н.Ф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Школа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подключена к Интернет по выделенной линии, также есть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Существует единая локальная сеть. Учащиеся имеют доступ к Интернет для самостоятельной работы во внеурочное время.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96% учебных кабинетов оборудовано ИКТ.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100% педагогов школы работают в электронном журнале.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     Работа в области информатизации учебно- воспитательного процесса будет продолжена.</a:t>
            </a:r>
          </a:p>
          <a:p>
            <a:endParaRPr lang="ru-RU" dirty="0"/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799854805"/>
              </p:ext>
            </p:extLst>
          </p:nvPr>
        </p:nvGraphicFramePr>
        <p:xfrm>
          <a:off x="1079612" y="2476501"/>
          <a:ext cx="7056784" cy="31841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2558" name="Rectangle 30"/>
          <p:cNvSpPr>
            <a:spLocks noChangeArrowheads="1"/>
          </p:cNvSpPr>
          <p:nvPr/>
        </p:nvSpPr>
        <p:spPr bwMode="auto">
          <a:xfrm>
            <a:off x="0" y="195590"/>
            <a:ext cx="46519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0" name="Диаграмма 9"/>
          <p:cNvGraphicFramePr/>
          <p:nvPr>
            <p:extLst>
              <p:ext uri="{D42A27DB-BD31-4B8C-83A1-F6EECF244321}">
                <p14:modId xmlns:p14="http://schemas.microsoft.com/office/powerpoint/2010/main" val="799854805"/>
              </p:ext>
            </p:extLst>
          </p:nvPr>
        </p:nvGraphicFramePr>
        <p:xfrm>
          <a:off x="1079612" y="2452837"/>
          <a:ext cx="7056784" cy="31841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2" name="Picture 4" descr="C:\Users\Techprom\Desktop\161504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458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475656" y="692696"/>
            <a:ext cx="691276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611560" y="657789"/>
            <a:ext cx="792088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/>
              <a:t>Семинары</a:t>
            </a:r>
            <a:r>
              <a:rPr lang="ru-RU" b="1" dirty="0"/>
              <a:t>, конференции, мастер-классы, творческие отчеты, круглые столы, </a:t>
            </a:r>
            <a:r>
              <a:rPr lang="ru-RU" b="1" dirty="0" smtClean="0"/>
              <a:t>которые проходили на базе школы в 2014-2015 учебном году</a:t>
            </a:r>
            <a:endParaRPr lang="ru-RU" dirty="0" smtClean="0"/>
          </a:p>
          <a:p>
            <a:r>
              <a:rPr lang="ru-RU" dirty="0" smtClean="0"/>
              <a:t> 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9" name="Диаграмма 8"/>
          <p:cNvGraphicFramePr/>
          <p:nvPr/>
        </p:nvGraphicFramePr>
        <p:xfrm>
          <a:off x="1115616" y="2276872"/>
          <a:ext cx="7056784" cy="31841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2558" name="Rectangle 30"/>
          <p:cNvSpPr>
            <a:spLocks noChangeArrowheads="1"/>
          </p:cNvSpPr>
          <p:nvPr/>
        </p:nvSpPr>
        <p:spPr bwMode="auto">
          <a:xfrm>
            <a:off x="0" y="195590"/>
            <a:ext cx="46519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6686392"/>
              </p:ext>
            </p:extLst>
          </p:nvPr>
        </p:nvGraphicFramePr>
        <p:xfrm>
          <a:off x="899591" y="1412776"/>
          <a:ext cx="7507213" cy="4971304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360041"/>
                <a:gridCol w="3184257"/>
                <a:gridCol w="1489135"/>
                <a:gridCol w="2473780"/>
              </a:tblGrid>
              <a:tr h="17126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0118" marR="5011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Уровень 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0118" marR="5011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Дата 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0118" marR="5011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Предметный цикл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0118" marR="50118" marT="0" marB="0"/>
                </a:tc>
              </a:tr>
              <a:tr h="689652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0118" marR="5011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u="sng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Мастер-класс для студентов КФУ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Компетентностный</a:t>
                      </a: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подход как необходимое условие перехода на новые стандарты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0118" marR="5011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Ноябрь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0118" marR="5011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химико-биологический;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физико-математический;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цикл гуманитарных предметов</a:t>
                      </a:r>
                      <a:endParaRPr lang="ru-RU" sz="1100" dirty="0" smtClean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0118" marR="50118" marT="0" marB="0"/>
                </a:tc>
              </a:tr>
              <a:tr h="685065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0118" marR="5011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u="sng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Педсовет.</a:t>
                      </a: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Качество образования как результат </a:t>
                      </a:r>
                      <a:r>
                        <a:rPr lang="ru-RU" sz="11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сформированности</a:t>
                      </a: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компетенций участников образовательного процесса.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0118" marR="5011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Январь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0118" marR="5011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историко-обществоведческий;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химико-биологический;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физико-математический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0118" marR="50118" marT="0" marB="0"/>
                </a:tc>
              </a:tr>
              <a:tr h="587198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0118" marR="5011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u="sng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Школьный </a:t>
                      </a:r>
                      <a:r>
                        <a:rPr lang="ru-RU" sz="1100" u="sng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методсовет</a:t>
                      </a: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Профессиональные компетенции учителя в условиях внедрения в школе ФГОС ОО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0118" marR="5011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Январь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0118" marR="5011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расширенное заседание для педагогов-предметников школы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0118" marR="50118" marT="0" marB="0"/>
                </a:tc>
              </a:tr>
              <a:tr h="1223329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0118" marR="5011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u="sng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Республиканский </a:t>
                      </a: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научно-методологический семинар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Профессорско-преподавательского состава ИФМК КФУ и педагогического коллектива школы «Современные образовательные технологии и активные методы обучения как средства развития ключевых компетенций учащихся»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0118" marR="5011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Февраль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0118" marR="5011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химико-биологический;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физико-математический;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цикл гуманитарных предметов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0118" marR="50118" marT="0" marB="0"/>
                </a:tc>
              </a:tr>
              <a:tr h="733997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0118" marR="5011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u="sng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Школьный методсовет</a:t>
                      </a: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Педагогическая наука и современные технологии на вооружении современного педагога, возможности их применения.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0118" marR="5011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Март 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0118" marR="5011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расширенное заседание для педагогов-предметников школы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0118" marR="50118" marT="0" marB="0"/>
                </a:tc>
              </a:tr>
              <a:tr h="880797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0118" marR="5011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u="sng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Республиканский семинар </a:t>
                      </a: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слушателей курсов образовательного учреждения дополнительного образования ИРО МоиН РТ, учителей истории и обществознания.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0118" marR="5011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Март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0118" marR="5011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история, обществознание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0118" marR="50118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2" name="Picture 4" descr="C:\Users\Techprom\Desktop\161504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213"/>
            <a:ext cx="9355108" cy="6992945"/>
          </a:xfrm>
          <a:prstGeom prst="rect">
            <a:avLst/>
          </a:prstGeom>
          <a:noFill/>
        </p:spPr>
      </p:pic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4035281065"/>
              </p:ext>
            </p:extLst>
          </p:nvPr>
        </p:nvGraphicFramePr>
        <p:xfrm>
          <a:off x="395536" y="260648"/>
          <a:ext cx="8540576" cy="65973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571604" y="857232"/>
            <a:ext cx="628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indent="228600" algn="ctr" fontAlgn="base">
              <a:spcBef>
                <a:spcPct val="0"/>
              </a:spcBef>
              <a:spcAft>
                <a:spcPct val="0"/>
              </a:spcAft>
              <a:tabLst>
                <a:tab pos="6286500" algn="l"/>
              </a:tabLst>
            </a:pPr>
            <a:endParaRPr lang="ru-RU" dirty="0"/>
          </a:p>
        </p:txBody>
      </p:sp>
      <p:pic>
        <p:nvPicPr>
          <p:cNvPr id="2052" name="Picture 4" descr="C:\Users\Techprom\Desktop\161504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12086"/>
            <a:ext cx="9324528" cy="6970086"/>
          </a:xfrm>
          <a:prstGeom prst="rect">
            <a:avLst/>
          </a:prstGeom>
          <a:noFill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537488"/>
            <a:ext cx="7560840" cy="5555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286000" y="2828836"/>
            <a:ext cx="516632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chemeClr val="bg1"/>
                </a:solidFill>
              </a:rPr>
              <a:t>28 учебных кабинетов  обставлены </a:t>
            </a:r>
            <a:r>
              <a:rPr lang="ru-RU" sz="2000" b="1" dirty="0" smtClean="0">
                <a:solidFill>
                  <a:schemeClr val="bg1"/>
                </a:solidFill>
              </a:rPr>
              <a:t>разновозрастной </a:t>
            </a:r>
            <a:r>
              <a:rPr lang="ru-RU" sz="2000" b="1" dirty="0">
                <a:solidFill>
                  <a:schemeClr val="bg1"/>
                </a:solidFill>
              </a:rPr>
              <a:t>мебелью, что составляет 90,3% от общего количества всех учебных кабинетов.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2" name="Picture 4" descr="C:\Users\Techprom\Desktop\161504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458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475656" y="692696"/>
            <a:ext cx="691276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1259632" y="701795"/>
            <a:ext cx="7632848" cy="5909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dirty="0" smtClean="0"/>
              <a:t> </a:t>
            </a:r>
            <a:r>
              <a:rPr lang="ru-RU" b="1" dirty="0"/>
              <a:t>Нужно сказать</a:t>
            </a:r>
            <a:r>
              <a:rPr lang="ru-RU" dirty="0"/>
              <a:t>, что коллективом школы в прошедшем учебном году проделана довольно большая работа, несмотря на обозначенные недоработки.</a:t>
            </a:r>
          </a:p>
          <a:p>
            <a:r>
              <a:rPr lang="ru-RU" dirty="0"/>
              <a:t>В течение учебного года было реализовано несколько новых проектов:</a:t>
            </a:r>
          </a:p>
          <a:p>
            <a:pPr lvl="0"/>
            <a:r>
              <a:rPr lang="ru-RU" dirty="0"/>
              <a:t>осуществлена максимальная информатизация школы: 96% учебных кабинетов полностью снабжены интерактивным оборудованием для использования на уроке (три года назад эта цифра была 60%);  </a:t>
            </a:r>
          </a:p>
          <a:p>
            <a:pPr lvl="0"/>
            <a:r>
              <a:rPr lang="ru-RU" dirty="0"/>
              <a:t>был открыт новый зал школьного музея «ВОВ в миниатюрах»;</a:t>
            </a:r>
          </a:p>
          <a:p>
            <a:pPr lvl="0"/>
            <a:r>
              <a:rPr lang="ru-RU" dirty="0"/>
              <a:t>продолжала печататься школьная газета и методический бюллетень;</a:t>
            </a:r>
          </a:p>
          <a:p>
            <a:r>
              <a:rPr lang="ru-RU" dirty="0"/>
              <a:t>Но необходимо будет ещё решение многих </a:t>
            </a:r>
            <a:r>
              <a:rPr lang="ru-RU" b="1" dirty="0"/>
              <a:t>задач:</a:t>
            </a:r>
            <a:endParaRPr lang="ru-RU" dirty="0"/>
          </a:p>
          <a:p>
            <a:pPr lvl="0"/>
            <a:r>
              <a:rPr lang="ru-RU" dirty="0"/>
              <a:t>Нужно совершенствование системы управления развитием школы.</a:t>
            </a:r>
          </a:p>
          <a:p>
            <a:pPr lvl="0"/>
            <a:r>
              <a:rPr lang="ru-RU" dirty="0"/>
              <a:t>Необходимо совершенствование и обновление программно-методического обеспечения школы.</a:t>
            </a:r>
          </a:p>
          <a:p>
            <a:pPr lvl="0"/>
            <a:r>
              <a:rPr lang="ru-RU" dirty="0"/>
              <a:t>Нужна плановая система профессионального развития учителей школы.</a:t>
            </a:r>
          </a:p>
          <a:p>
            <a:pPr lvl="0"/>
            <a:r>
              <a:rPr lang="ru-RU" dirty="0"/>
              <a:t>Разрешение новой системы воспитания с целью создания условий для формирования новых образовательных результатов учащихся.</a:t>
            </a:r>
          </a:p>
          <a:p>
            <a:r>
              <a:rPr lang="ru-RU" b="1" dirty="0"/>
              <a:t>Решение этих и многих других задач администрацией школы и педагогическим коллективом должно будет стать главным в планировании работы нашей школы на новый 2015-2016 учебный год</a:t>
            </a:r>
            <a:endParaRPr lang="ru-RU" dirty="0"/>
          </a:p>
          <a:p>
            <a:endParaRPr lang="ru-RU" dirty="0" smtClean="0"/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2079221223"/>
              </p:ext>
            </p:extLst>
          </p:nvPr>
        </p:nvGraphicFramePr>
        <p:xfrm>
          <a:off x="1115616" y="2348880"/>
          <a:ext cx="7056784" cy="31841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2558" name="Rectangle 30"/>
          <p:cNvSpPr>
            <a:spLocks noChangeArrowheads="1"/>
          </p:cNvSpPr>
          <p:nvPr/>
        </p:nvSpPr>
        <p:spPr bwMode="auto">
          <a:xfrm>
            <a:off x="0" y="195590"/>
            <a:ext cx="46519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0131074BBA8904438E521B88B5E6EED9" ma:contentTypeVersion="" ma:contentTypeDescription="Создание документа." ma:contentTypeScope="" ma:versionID="c44bd5889d3a46e944b8e108ca4b6d3d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ae6c3c930cee0e2fdbaf4f0f7fb0cb3b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контента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1DB93A6-08DA-4F2D-A1C8-DB57183F35E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C576F81-FD0D-4AB6-A8A7-0BBA04EA54D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352</TotalTime>
  <Words>1853</Words>
  <Application>Microsoft Office PowerPoint</Application>
  <PresentationFormat>Экран (4:3)</PresentationFormat>
  <Paragraphs>770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Директор</dc:creator>
  <cp:lastModifiedBy>K23-01</cp:lastModifiedBy>
  <cp:revision>53</cp:revision>
  <dcterms:created xsi:type="dcterms:W3CDTF">2012-07-12T08:24:12Z</dcterms:created>
  <dcterms:modified xsi:type="dcterms:W3CDTF">2016-02-22T14:48:46Z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0x0101000131074BBA8904438E521B88B5E6EED9</vt:lpwstr>
  </property>
</Properties>
</file>